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6" r:id="rId13"/>
  </p:sldIdLst>
  <p:sldSz cx="12192000" cy="6858000"/>
  <p:notesSz cx="6858000" cy="12192000"/>
  <p:embeddedFontLst>
    <p:embeddedFont>
      <p:font typeface="微软雅黑" panose="020B0503020204020204" pitchFamily="34" charset="-122"/>
      <p:regular r:id="rId15"/>
      <p:bold r:id="rId16"/>
    </p:embeddedFont>
    <p:embeddedFont>
      <p:font typeface="MiSans" panose="020B0604020202020204" charset="-122"/>
      <p:regular r:id="rId17"/>
    </p:embeddedFont>
    <p:embeddedFont>
      <p:font typeface="Noto Sans SC" panose="020B0604020202020204" charset="-128"/>
      <p:regular r:id="rId18"/>
    </p:embeddedFont>
    <p:embeddedFont>
      <p:font typeface="Hedvig Letters Sans" panose="020B0604020202020204" charset="0"/>
      <p:regular r:id="rId19"/>
    </p:embeddedFont>
    <p:embeddedFont>
      <p:font typeface="Liter" panose="020B0604020202020204" charset="0"/>
      <p:regular r:id="rId20"/>
    </p:embeddedFont>
    <p:embeddedFont>
      <p:font typeface="Quattrocento Sans" panose="020B0502050000020003" pitchFamily="3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100" d="100"/>
          <a:sy n="100" d="100"/>
        </p:scale>
        <p:origin x="234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3511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7C712F-D41F-4871-935A-2E3D6C087B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17B655-A95A-CD17-5304-047F3A6850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B5F1E4-27F4-6110-3F0A-4C3DFE106A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D193E-8752-B83F-E1BF-A73C18D667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9233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A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4e030b25f61a7f69dff568d82dafeb598021f69c.jpg"/>
          <p:cNvPicPr>
            <a:picLocks noChangeAspect="1"/>
          </p:cNvPicPr>
          <p:nvPr/>
        </p:nvPicPr>
        <p:blipFill>
          <a:blip r:embed="rId3">
            <a:alphaModFix amt="30000"/>
          </a:blip>
          <a:srcRect t="7473" b="7473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A1D">
                  <a:alpha val="95000"/>
                </a:srgbClr>
              </a:gs>
              <a:gs pos="50000">
                <a:srgbClr val="1A1A1D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229320"/>
            <a:ext cx="3657600" cy="352425"/>
          </a:xfrm>
          <a:custGeom>
            <a:avLst/>
            <a:gdLst/>
            <a:ahLst/>
            <a:cxnLst/>
            <a:rect l="l" t="t" r="r" b="b"/>
            <a:pathLst>
              <a:path w="3657600" h="352425">
                <a:moveTo>
                  <a:pt x="0" y="0"/>
                </a:moveTo>
                <a:lnTo>
                  <a:pt x="3657600" y="0"/>
                </a:lnTo>
                <a:lnTo>
                  <a:pt x="3657600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20000"/>
            </a:srgbClr>
          </a:solidFill>
          <a:ln w="12700">
            <a:solidFill>
              <a:srgbClr val="D85D3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81025" y="1310283"/>
            <a:ext cx="3333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210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Industrial-grade version control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1891308"/>
            <a:ext cx="4981575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kern="0" spc="-180" dirty="0">
                <a:solidFill>
                  <a:srgbClr val="EAEA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Beyond the</a:t>
            </a:r>
            <a:endParaRPr lang="en-US" sz="1600" dirty="0"/>
          </a:p>
          <a:p>
            <a:pPr>
              <a:lnSpc>
                <a:spcPct val="80000"/>
              </a:lnSpc>
            </a:pPr>
            <a:r>
              <a:rPr lang="en-US" sz="7200" b="1" kern="0" spc="-180" dirty="0">
                <a:solidFill>
                  <a:srgbClr val="EAEA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Commit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3780830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8" name="Text 5"/>
          <p:cNvSpPr/>
          <p:nvPr/>
        </p:nvSpPr>
        <p:spPr>
          <a:xfrm>
            <a:off x="381000" y="3971330"/>
            <a:ext cx="4667250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95959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Architecting Scalable Workflows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95959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with Git Flow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81000" y="5748338"/>
            <a:ext cx="11430000" cy="9525"/>
          </a:xfrm>
          <a:custGeom>
            <a:avLst/>
            <a:gdLst/>
            <a:ahLst/>
            <a:cxnLst/>
            <a:rect l="l" t="t" r="r" b="b"/>
            <a:pathLst>
              <a:path w="11430000" h="9525">
                <a:moveTo>
                  <a:pt x="0" y="0"/>
                </a:moveTo>
                <a:lnTo>
                  <a:pt x="11430000" y="0"/>
                </a:lnTo>
                <a:lnTo>
                  <a:pt x="114300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10196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381000" y="5981700"/>
            <a:ext cx="3019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Pulse of Production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381000" y="6248400"/>
            <a:ext cx="3019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Mastering Industrial Git &amp; Workflow Patterns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0382548" y="5981700"/>
            <a:ext cx="1428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Technical Deep Dive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0382548" y="6248400"/>
            <a:ext cx="1428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2025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A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191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" name="Shape 1"/>
          <p:cNvSpPr/>
          <p:nvPr/>
        </p:nvSpPr>
        <p:spPr>
          <a:xfrm>
            <a:off x="514350" y="5524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71438" y="23812"/>
                </a:moveTo>
                <a:cubicBezTo>
                  <a:pt x="71438" y="17227"/>
                  <a:pt x="76758" y="11906"/>
                  <a:pt x="83344" y="11906"/>
                </a:cubicBezTo>
                <a:lnTo>
                  <a:pt x="107156" y="11906"/>
                </a:lnTo>
                <a:cubicBezTo>
                  <a:pt x="113742" y="11906"/>
                  <a:pt x="119063" y="17227"/>
                  <a:pt x="119063" y="23812"/>
                </a:cubicBezTo>
                <a:lnTo>
                  <a:pt x="119063" y="47625"/>
                </a:lnTo>
                <a:cubicBezTo>
                  <a:pt x="119063" y="54211"/>
                  <a:pt x="113742" y="59531"/>
                  <a:pt x="107156" y="59531"/>
                </a:cubicBezTo>
                <a:lnTo>
                  <a:pt x="104180" y="59531"/>
                </a:lnTo>
                <a:lnTo>
                  <a:pt x="104180" y="83344"/>
                </a:lnTo>
                <a:lnTo>
                  <a:pt x="148828" y="83344"/>
                </a:lnTo>
                <a:cubicBezTo>
                  <a:pt x="163637" y="83344"/>
                  <a:pt x="175617" y="95324"/>
                  <a:pt x="175617" y="110133"/>
                </a:cubicBezTo>
                <a:lnTo>
                  <a:pt x="175617" y="130969"/>
                </a:lnTo>
                <a:lnTo>
                  <a:pt x="178594" y="130969"/>
                </a:lnTo>
                <a:cubicBezTo>
                  <a:pt x="185179" y="130969"/>
                  <a:pt x="190500" y="136289"/>
                  <a:pt x="190500" y="142875"/>
                </a:cubicBezTo>
                <a:lnTo>
                  <a:pt x="190500" y="166688"/>
                </a:lnTo>
                <a:cubicBezTo>
                  <a:pt x="190500" y="173273"/>
                  <a:pt x="185179" y="178594"/>
                  <a:pt x="178594" y="178594"/>
                </a:cubicBezTo>
                <a:lnTo>
                  <a:pt x="154781" y="178594"/>
                </a:lnTo>
                <a:cubicBezTo>
                  <a:pt x="148196" y="178594"/>
                  <a:pt x="142875" y="173273"/>
                  <a:pt x="142875" y="166688"/>
                </a:cubicBezTo>
                <a:lnTo>
                  <a:pt x="142875" y="142875"/>
                </a:lnTo>
                <a:cubicBezTo>
                  <a:pt x="142875" y="136289"/>
                  <a:pt x="148196" y="130969"/>
                  <a:pt x="154781" y="130969"/>
                </a:cubicBezTo>
                <a:lnTo>
                  <a:pt x="157758" y="130969"/>
                </a:lnTo>
                <a:lnTo>
                  <a:pt x="157758" y="110133"/>
                </a:lnTo>
                <a:cubicBezTo>
                  <a:pt x="157758" y="105184"/>
                  <a:pt x="153777" y="101203"/>
                  <a:pt x="148828" y="101203"/>
                </a:cubicBezTo>
                <a:lnTo>
                  <a:pt x="104180" y="101203"/>
                </a:lnTo>
                <a:lnTo>
                  <a:pt x="104180" y="130969"/>
                </a:lnTo>
                <a:lnTo>
                  <a:pt x="107156" y="130969"/>
                </a:lnTo>
                <a:cubicBezTo>
                  <a:pt x="113742" y="130969"/>
                  <a:pt x="119063" y="136289"/>
                  <a:pt x="119063" y="142875"/>
                </a:cubicBezTo>
                <a:lnTo>
                  <a:pt x="119063" y="166688"/>
                </a:lnTo>
                <a:cubicBezTo>
                  <a:pt x="119063" y="173273"/>
                  <a:pt x="113742" y="178594"/>
                  <a:pt x="107156" y="178594"/>
                </a:cubicBezTo>
                <a:lnTo>
                  <a:pt x="83344" y="178594"/>
                </a:lnTo>
                <a:cubicBezTo>
                  <a:pt x="76758" y="178594"/>
                  <a:pt x="71438" y="173273"/>
                  <a:pt x="71438" y="166688"/>
                </a:cubicBezTo>
                <a:lnTo>
                  <a:pt x="71438" y="142875"/>
                </a:lnTo>
                <a:cubicBezTo>
                  <a:pt x="71438" y="136289"/>
                  <a:pt x="76758" y="130969"/>
                  <a:pt x="83344" y="130969"/>
                </a:cubicBezTo>
                <a:lnTo>
                  <a:pt x="86320" y="130969"/>
                </a:lnTo>
                <a:lnTo>
                  <a:pt x="86320" y="101203"/>
                </a:lnTo>
                <a:lnTo>
                  <a:pt x="41672" y="101203"/>
                </a:lnTo>
                <a:cubicBezTo>
                  <a:pt x="36723" y="101203"/>
                  <a:pt x="32742" y="105184"/>
                  <a:pt x="32742" y="110133"/>
                </a:cubicBezTo>
                <a:lnTo>
                  <a:pt x="32742" y="130969"/>
                </a:lnTo>
                <a:lnTo>
                  <a:pt x="35719" y="130969"/>
                </a:lnTo>
                <a:cubicBezTo>
                  <a:pt x="42304" y="130969"/>
                  <a:pt x="47625" y="136289"/>
                  <a:pt x="47625" y="142875"/>
                </a:cubicBezTo>
                <a:lnTo>
                  <a:pt x="47625" y="166688"/>
                </a:lnTo>
                <a:cubicBezTo>
                  <a:pt x="47625" y="173273"/>
                  <a:pt x="42304" y="178594"/>
                  <a:pt x="35719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42875"/>
                </a:lnTo>
                <a:cubicBezTo>
                  <a:pt x="0" y="136289"/>
                  <a:pt x="5321" y="130969"/>
                  <a:pt x="11906" y="130969"/>
                </a:cubicBezTo>
                <a:lnTo>
                  <a:pt x="14883" y="130969"/>
                </a:lnTo>
                <a:lnTo>
                  <a:pt x="14883" y="110133"/>
                </a:lnTo>
                <a:cubicBezTo>
                  <a:pt x="14883" y="95324"/>
                  <a:pt x="26863" y="83344"/>
                  <a:pt x="41672" y="83344"/>
                </a:cubicBezTo>
                <a:lnTo>
                  <a:pt x="86320" y="83344"/>
                </a:lnTo>
                <a:lnTo>
                  <a:pt x="86320" y="59531"/>
                </a:lnTo>
                <a:lnTo>
                  <a:pt x="83344" y="59531"/>
                </a:lnTo>
                <a:cubicBezTo>
                  <a:pt x="76758" y="59531"/>
                  <a:pt x="71438" y="54211"/>
                  <a:pt x="71438" y="47625"/>
                </a:cubicBezTo>
                <a:lnTo>
                  <a:pt x="71438" y="23812"/>
                </a:ln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4" name="Text 2"/>
          <p:cNvSpPr/>
          <p:nvPr/>
        </p:nvSpPr>
        <p:spPr>
          <a:xfrm>
            <a:off x="990600" y="381000"/>
            <a:ext cx="4171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90600" y="571500"/>
            <a:ext cx="42481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EAEA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Complete Git Flow Architecture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5763" y="1033462"/>
            <a:ext cx="11420475" cy="5438775"/>
          </a:xfrm>
          <a:custGeom>
            <a:avLst/>
            <a:gdLst/>
            <a:ahLst/>
            <a:cxnLst/>
            <a:rect l="l" t="t" r="r" b="b"/>
            <a:pathLst>
              <a:path w="11420475" h="5438775">
                <a:moveTo>
                  <a:pt x="114323" y="0"/>
                </a:moveTo>
                <a:lnTo>
                  <a:pt x="11306152" y="0"/>
                </a:lnTo>
                <a:cubicBezTo>
                  <a:pt x="11369291" y="0"/>
                  <a:pt x="11420475" y="51184"/>
                  <a:pt x="11420475" y="114323"/>
                </a:cubicBezTo>
                <a:lnTo>
                  <a:pt x="11420475" y="5324452"/>
                </a:lnTo>
                <a:cubicBezTo>
                  <a:pt x="11420475" y="5387591"/>
                  <a:pt x="11369291" y="5438775"/>
                  <a:pt x="11306152" y="5438775"/>
                </a:cubicBezTo>
                <a:lnTo>
                  <a:pt x="114323" y="5438775"/>
                </a:lnTo>
                <a:cubicBezTo>
                  <a:pt x="51184" y="5438775"/>
                  <a:pt x="0" y="5387591"/>
                  <a:pt x="0" y="5324452"/>
                </a:cubicBezTo>
                <a:lnTo>
                  <a:pt x="0" y="114323"/>
                </a:lnTo>
                <a:cubicBezTo>
                  <a:pt x="0" y="51184"/>
                  <a:pt x="51184" y="0"/>
                  <a:pt x="114323" y="0"/>
                </a:cubicBezTo>
                <a:close/>
              </a:path>
            </a:pathLst>
          </a:custGeom>
          <a:solidFill>
            <a:srgbClr val="EAEAEA">
              <a:alpha val="5098"/>
            </a:srgbClr>
          </a:solidFill>
          <a:ln w="12700">
            <a:solidFill>
              <a:srgbClr val="EAEAEA">
                <a:alpha val="10196"/>
              </a:srgbClr>
            </a:solidFill>
            <a:prstDash val="solid"/>
          </a:ln>
        </p:spPr>
      </p:sp>
      <p:pic>
        <p:nvPicPr>
          <p:cNvPr id="7" name="Image 0" descr="https://kimi-img.moonshot.cn/pub/slides/26-01-08-15:46:09-d5fm1gdhstknscihlmb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4825" y="1152525"/>
            <a:ext cx="11182350" cy="5200650"/>
          </a:xfrm>
          <a:prstGeom prst="roundRect">
            <a:avLst>
              <a:gd name="adj" fmla="val 0"/>
            </a:avLst>
          </a:prstGeom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8ED177-A05E-4D62-5607-239F94226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1910EA98-20DE-C878-A755-DCF849AA9233}"/>
              </a:ext>
            </a:extLst>
          </p:cNvPr>
          <p:cNvSpPr/>
          <p:nvPr/>
        </p:nvSpPr>
        <p:spPr>
          <a:xfrm>
            <a:off x="381000" y="4191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2F24F680-ED21-9579-6A79-5E5FA7ADD873}"/>
              </a:ext>
            </a:extLst>
          </p:cNvPr>
          <p:cNvSpPr/>
          <p:nvPr/>
        </p:nvSpPr>
        <p:spPr>
          <a:xfrm>
            <a:off x="514350" y="5524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71438" y="23812"/>
                </a:moveTo>
                <a:cubicBezTo>
                  <a:pt x="71438" y="17227"/>
                  <a:pt x="76758" y="11906"/>
                  <a:pt x="83344" y="11906"/>
                </a:cubicBezTo>
                <a:lnTo>
                  <a:pt x="107156" y="11906"/>
                </a:lnTo>
                <a:cubicBezTo>
                  <a:pt x="113742" y="11906"/>
                  <a:pt x="119063" y="17227"/>
                  <a:pt x="119063" y="23812"/>
                </a:cubicBezTo>
                <a:lnTo>
                  <a:pt x="119063" y="47625"/>
                </a:lnTo>
                <a:cubicBezTo>
                  <a:pt x="119063" y="54211"/>
                  <a:pt x="113742" y="59531"/>
                  <a:pt x="107156" y="59531"/>
                </a:cubicBezTo>
                <a:lnTo>
                  <a:pt x="104180" y="59531"/>
                </a:lnTo>
                <a:lnTo>
                  <a:pt x="104180" y="83344"/>
                </a:lnTo>
                <a:lnTo>
                  <a:pt x="148828" y="83344"/>
                </a:lnTo>
                <a:cubicBezTo>
                  <a:pt x="163637" y="83344"/>
                  <a:pt x="175617" y="95324"/>
                  <a:pt x="175617" y="110133"/>
                </a:cubicBezTo>
                <a:lnTo>
                  <a:pt x="175617" y="130969"/>
                </a:lnTo>
                <a:lnTo>
                  <a:pt x="178594" y="130969"/>
                </a:lnTo>
                <a:cubicBezTo>
                  <a:pt x="185179" y="130969"/>
                  <a:pt x="190500" y="136289"/>
                  <a:pt x="190500" y="142875"/>
                </a:cubicBezTo>
                <a:lnTo>
                  <a:pt x="190500" y="166688"/>
                </a:lnTo>
                <a:cubicBezTo>
                  <a:pt x="190500" y="173273"/>
                  <a:pt x="185179" y="178594"/>
                  <a:pt x="178594" y="178594"/>
                </a:cubicBezTo>
                <a:lnTo>
                  <a:pt x="154781" y="178594"/>
                </a:lnTo>
                <a:cubicBezTo>
                  <a:pt x="148196" y="178594"/>
                  <a:pt x="142875" y="173273"/>
                  <a:pt x="142875" y="166688"/>
                </a:cubicBezTo>
                <a:lnTo>
                  <a:pt x="142875" y="142875"/>
                </a:lnTo>
                <a:cubicBezTo>
                  <a:pt x="142875" y="136289"/>
                  <a:pt x="148196" y="130969"/>
                  <a:pt x="154781" y="130969"/>
                </a:cubicBezTo>
                <a:lnTo>
                  <a:pt x="157758" y="130969"/>
                </a:lnTo>
                <a:lnTo>
                  <a:pt x="157758" y="110133"/>
                </a:lnTo>
                <a:cubicBezTo>
                  <a:pt x="157758" y="105184"/>
                  <a:pt x="153777" y="101203"/>
                  <a:pt x="148828" y="101203"/>
                </a:cubicBezTo>
                <a:lnTo>
                  <a:pt x="104180" y="101203"/>
                </a:lnTo>
                <a:lnTo>
                  <a:pt x="104180" y="130969"/>
                </a:lnTo>
                <a:lnTo>
                  <a:pt x="107156" y="130969"/>
                </a:lnTo>
                <a:cubicBezTo>
                  <a:pt x="113742" y="130969"/>
                  <a:pt x="119063" y="136289"/>
                  <a:pt x="119063" y="142875"/>
                </a:cubicBezTo>
                <a:lnTo>
                  <a:pt x="119063" y="166688"/>
                </a:lnTo>
                <a:cubicBezTo>
                  <a:pt x="119063" y="173273"/>
                  <a:pt x="113742" y="178594"/>
                  <a:pt x="107156" y="178594"/>
                </a:cubicBezTo>
                <a:lnTo>
                  <a:pt x="83344" y="178594"/>
                </a:lnTo>
                <a:cubicBezTo>
                  <a:pt x="76758" y="178594"/>
                  <a:pt x="71438" y="173273"/>
                  <a:pt x="71438" y="166688"/>
                </a:cubicBezTo>
                <a:lnTo>
                  <a:pt x="71438" y="142875"/>
                </a:lnTo>
                <a:cubicBezTo>
                  <a:pt x="71438" y="136289"/>
                  <a:pt x="76758" y="130969"/>
                  <a:pt x="83344" y="130969"/>
                </a:cubicBezTo>
                <a:lnTo>
                  <a:pt x="86320" y="130969"/>
                </a:lnTo>
                <a:lnTo>
                  <a:pt x="86320" y="101203"/>
                </a:lnTo>
                <a:lnTo>
                  <a:pt x="41672" y="101203"/>
                </a:lnTo>
                <a:cubicBezTo>
                  <a:pt x="36723" y="101203"/>
                  <a:pt x="32742" y="105184"/>
                  <a:pt x="32742" y="110133"/>
                </a:cubicBezTo>
                <a:lnTo>
                  <a:pt x="32742" y="130969"/>
                </a:lnTo>
                <a:lnTo>
                  <a:pt x="35719" y="130969"/>
                </a:lnTo>
                <a:cubicBezTo>
                  <a:pt x="42304" y="130969"/>
                  <a:pt x="47625" y="136289"/>
                  <a:pt x="47625" y="142875"/>
                </a:cubicBezTo>
                <a:lnTo>
                  <a:pt x="47625" y="166688"/>
                </a:lnTo>
                <a:cubicBezTo>
                  <a:pt x="47625" y="173273"/>
                  <a:pt x="42304" y="178594"/>
                  <a:pt x="35719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42875"/>
                </a:lnTo>
                <a:cubicBezTo>
                  <a:pt x="0" y="136289"/>
                  <a:pt x="5321" y="130969"/>
                  <a:pt x="11906" y="130969"/>
                </a:cubicBezTo>
                <a:lnTo>
                  <a:pt x="14883" y="130969"/>
                </a:lnTo>
                <a:lnTo>
                  <a:pt x="14883" y="110133"/>
                </a:lnTo>
                <a:cubicBezTo>
                  <a:pt x="14883" y="95324"/>
                  <a:pt x="26863" y="83344"/>
                  <a:pt x="41672" y="83344"/>
                </a:cubicBezTo>
                <a:lnTo>
                  <a:pt x="86320" y="83344"/>
                </a:lnTo>
                <a:lnTo>
                  <a:pt x="86320" y="59531"/>
                </a:lnTo>
                <a:lnTo>
                  <a:pt x="83344" y="59531"/>
                </a:lnTo>
                <a:cubicBezTo>
                  <a:pt x="76758" y="59531"/>
                  <a:pt x="71438" y="54211"/>
                  <a:pt x="71438" y="47625"/>
                </a:cubicBezTo>
                <a:lnTo>
                  <a:pt x="71438" y="23812"/>
                </a:ln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83BBA483-96C3-8544-36E0-A288AB9718EF}"/>
              </a:ext>
            </a:extLst>
          </p:cNvPr>
          <p:cNvSpPr/>
          <p:nvPr/>
        </p:nvSpPr>
        <p:spPr>
          <a:xfrm>
            <a:off x="990600" y="381000"/>
            <a:ext cx="4171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F1F24547-A81E-A709-6A93-2639F61300A6}"/>
              </a:ext>
            </a:extLst>
          </p:cNvPr>
          <p:cNvSpPr/>
          <p:nvPr/>
        </p:nvSpPr>
        <p:spPr>
          <a:xfrm>
            <a:off x="990600" y="571500"/>
            <a:ext cx="42481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EAEA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Complete Git Flow Architecture</a:t>
            </a:r>
            <a:endParaRPr lang="en-US" sz="1600" dirty="0"/>
          </a:p>
        </p:txBody>
      </p:sp>
      <p:sp>
        <p:nvSpPr>
          <p:cNvPr id="6" name="Shape 4">
            <a:extLst>
              <a:ext uri="{FF2B5EF4-FFF2-40B4-BE49-F238E27FC236}">
                <a16:creationId xmlns:a16="http://schemas.microsoft.com/office/drawing/2014/main" id="{EADD629A-400F-F065-B0A1-BC5AE1754304}"/>
              </a:ext>
            </a:extLst>
          </p:cNvPr>
          <p:cNvSpPr/>
          <p:nvPr/>
        </p:nvSpPr>
        <p:spPr>
          <a:xfrm>
            <a:off x="385763" y="1033462"/>
            <a:ext cx="11420475" cy="5438775"/>
          </a:xfrm>
          <a:custGeom>
            <a:avLst/>
            <a:gdLst/>
            <a:ahLst/>
            <a:cxnLst/>
            <a:rect l="l" t="t" r="r" b="b"/>
            <a:pathLst>
              <a:path w="11420475" h="5438775">
                <a:moveTo>
                  <a:pt x="114323" y="0"/>
                </a:moveTo>
                <a:lnTo>
                  <a:pt x="11306152" y="0"/>
                </a:lnTo>
                <a:cubicBezTo>
                  <a:pt x="11369291" y="0"/>
                  <a:pt x="11420475" y="51184"/>
                  <a:pt x="11420475" y="114323"/>
                </a:cubicBezTo>
                <a:lnTo>
                  <a:pt x="11420475" y="5324452"/>
                </a:lnTo>
                <a:cubicBezTo>
                  <a:pt x="11420475" y="5387591"/>
                  <a:pt x="11369291" y="5438775"/>
                  <a:pt x="11306152" y="5438775"/>
                </a:cubicBezTo>
                <a:lnTo>
                  <a:pt x="114323" y="5438775"/>
                </a:lnTo>
                <a:cubicBezTo>
                  <a:pt x="51184" y="5438775"/>
                  <a:pt x="0" y="5387591"/>
                  <a:pt x="0" y="5324452"/>
                </a:cubicBezTo>
                <a:lnTo>
                  <a:pt x="0" y="114323"/>
                </a:lnTo>
                <a:cubicBezTo>
                  <a:pt x="0" y="51184"/>
                  <a:pt x="51184" y="0"/>
                  <a:pt x="114323" y="0"/>
                </a:cubicBezTo>
                <a:close/>
              </a:path>
            </a:pathLst>
          </a:custGeom>
          <a:solidFill>
            <a:srgbClr val="EAEAEA">
              <a:alpha val="5098"/>
            </a:srgbClr>
          </a:solidFill>
          <a:ln w="12700">
            <a:solidFill>
              <a:srgbClr val="EAEAEA">
                <a:alpha val="10196"/>
              </a:srgbClr>
            </a:solidFill>
            <a:prstDash val="solid"/>
          </a:ln>
        </p:spPr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EB6CF58-5047-F992-7549-8BDEC4324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808" y="1156924"/>
            <a:ext cx="11174384" cy="519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932601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A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4e030b25f61a7f69dff568d82dafeb598021f69c.jpg"/>
          <p:cNvPicPr>
            <a:picLocks noChangeAspect="1"/>
          </p:cNvPicPr>
          <p:nvPr/>
        </p:nvPicPr>
        <p:blipFill>
          <a:blip r:embed="rId3">
            <a:alphaModFix amt="20000"/>
          </a:blip>
          <a:srcRect t="7473" b="7473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A1D">
                  <a:alpha val="95000"/>
                </a:srgbClr>
              </a:gs>
              <a:gs pos="50000">
                <a:srgbClr val="1A1A1D">
                  <a:alpha val="90000"/>
                </a:srgbClr>
              </a:gs>
              <a:gs pos="100000">
                <a:srgbClr val="1A1A1D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497312" y="700088"/>
            <a:ext cx="5200650" cy="476250"/>
          </a:xfrm>
          <a:custGeom>
            <a:avLst/>
            <a:gdLst/>
            <a:ahLst/>
            <a:cxnLst/>
            <a:rect l="l" t="t" r="r" b="b"/>
            <a:pathLst>
              <a:path w="5200650" h="476250">
                <a:moveTo>
                  <a:pt x="0" y="0"/>
                </a:moveTo>
                <a:lnTo>
                  <a:pt x="5200650" y="0"/>
                </a:lnTo>
                <a:lnTo>
                  <a:pt x="5200650" y="476250"/>
                </a:lnTo>
                <a:lnTo>
                  <a:pt x="0" y="476250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20000"/>
            </a:srgbClr>
          </a:solidFill>
          <a:ln w="25400">
            <a:solidFill>
              <a:srgbClr val="D85D3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3773537" y="823913"/>
            <a:ext cx="464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kern="0" spc="360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Fully Automated Release Machine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1765399" y="1423988"/>
            <a:ext cx="1866900" cy="1047750"/>
          </a:xfrm>
          <a:custGeom>
            <a:avLst/>
            <a:gdLst/>
            <a:ahLst/>
            <a:cxnLst/>
            <a:rect l="l" t="t" r="r" b="b"/>
            <a:pathLst>
              <a:path w="1866900" h="1047750">
                <a:moveTo>
                  <a:pt x="0" y="0"/>
                </a:moveTo>
                <a:lnTo>
                  <a:pt x="1866900" y="0"/>
                </a:lnTo>
                <a:lnTo>
                  <a:pt x="1866900" y="1047750"/>
                </a:lnTo>
                <a:lnTo>
                  <a:pt x="0" y="1047750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 w="25400">
            <a:solidFill>
              <a:srgbClr val="D85D3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008287" y="1624013"/>
            <a:ext cx="13811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Git Flow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041624" y="2043113"/>
            <a:ext cx="1314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Branching Strategy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752999" y="1719263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+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332684" y="1423988"/>
            <a:ext cx="3495675" cy="1047750"/>
          </a:xfrm>
          <a:custGeom>
            <a:avLst/>
            <a:gdLst/>
            <a:ahLst/>
            <a:cxnLst/>
            <a:rect l="l" t="t" r="r" b="b"/>
            <a:pathLst>
              <a:path w="3495675" h="1047750">
                <a:moveTo>
                  <a:pt x="0" y="0"/>
                </a:moveTo>
                <a:lnTo>
                  <a:pt x="3495675" y="0"/>
                </a:lnTo>
                <a:lnTo>
                  <a:pt x="3495675" y="1047750"/>
                </a:lnTo>
                <a:lnTo>
                  <a:pt x="0" y="1047750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 w="25400">
            <a:solidFill>
              <a:srgbClr val="95959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4575572" y="1624013"/>
            <a:ext cx="30099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Conventional Commits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608909" y="2043113"/>
            <a:ext cx="2943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Message Standard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952482" y="1719263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+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8532168" y="1423988"/>
            <a:ext cx="1895475" cy="1047750"/>
          </a:xfrm>
          <a:custGeom>
            <a:avLst/>
            <a:gdLst/>
            <a:ahLst/>
            <a:cxnLst/>
            <a:rect l="l" t="t" r="r" b="b"/>
            <a:pathLst>
              <a:path w="1895475" h="1047750">
                <a:moveTo>
                  <a:pt x="0" y="0"/>
                </a:moveTo>
                <a:lnTo>
                  <a:pt x="1895475" y="0"/>
                </a:lnTo>
                <a:lnTo>
                  <a:pt x="1895475" y="1047750"/>
                </a:lnTo>
                <a:lnTo>
                  <a:pt x="0" y="1047750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 w="25400">
            <a:solidFill>
              <a:srgbClr val="D85D3C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8775055" y="1624013"/>
            <a:ext cx="14097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SemVer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808393" y="2043113"/>
            <a:ext cx="1343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Versioning Scheme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2690664" y="2824163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=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3181499" y="2671763"/>
            <a:ext cx="6210300" cy="762000"/>
          </a:xfrm>
          <a:custGeom>
            <a:avLst/>
            <a:gdLst/>
            <a:ahLst/>
            <a:cxnLst/>
            <a:rect l="l" t="t" r="r" b="b"/>
            <a:pathLst>
              <a:path w="6210300" h="762000">
                <a:moveTo>
                  <a:pt x="0" y="0"/>
                </a:moveTo>
                <a:lnTo>
                  <a:pt x="6210300" y="0"/>
                </a:lnTo>
                <a:lnTo>
                  <a:pt x="62103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9" name="Text 16"/>
          <p:cNvSpPr/>
          <p:nvPr/>
        </p:nvSpPr>
        <p:spPr>
          <a:xfrm>
            <a:off x="3476774" y="2862263"/>
            <a:ext cx="56197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1A1A1D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Fully Automated, Reliable Releases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1238250" y="3738563"/>
            <a:ext cx="9734550" cy="828675"/>
          </a:xfrm>
          <a:custGeom>
            <a:avLst/>
            <a:gdLst/>
            <a:ahLst/>
            <a:cxnLst/>
            <a:rect l="l" t="t" r="r" b="b"/>
            <a:pathLst>
              <a:path w="9734550" h="828675">
                <a:moveTo>
                  <a:pt x="0" y="0"/>
                </a:moveTo>
                <a:lnTo>
                  <a:pt x="9734550" y="0"/>
                </a:lnTo>
                <a:lnTo>
                  <a:pt x="9734550" y="828675"/>
                </a:lnTo>
                <a:lnTo>
                  <a:pt x="0" y="828675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21" name="Shape 18"/>
          <p:cNvSpPr/>
          <p:nvPr/>
        </p:nvSpPr>
        <p:spPr>
          <a:xfrm>
            <a:off x="1238250" y="3738563"/>
            <a:ext cx="38100" cy="828675"/>
          </a:xfrm>
          <a:custGeom>
            <a:avLst/>
            <a:gdLst/>
            <a:ahLst/>
            <a:cxnLst/>
            <a:rect l="l" t="t" r="r" b="b"/>
            <a:pathLst>
              <a:path w="38100" h="828675">
                <a:moveTo>
                  <a:pt x="0" y="0"/>
                </a:moveTo>
                <a:lnTo>
                  <a:pt x="38100" y="0"/>
                </a:lnTo>
                <a:lnTo>
                  <a:pt x="38100" y="828675"/>
                </a:lnTo>
                <a:lnTo>
                  <a:pt x="0" y="828675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2" name="Shape 19"/>
          <p:cNvSpPr/>
          <p:nvPr/>
        </p:nvSpPr>
        <p:spPr>
          <a:xfrm>
            <a:off x="2807940" y="4033837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0" y="96441"/>
                </a:moveTo>
                <a:cubicBezTo>
                  <a:pt x="0" y="66839"/>
                  <a:pt x="23976" y="42863"/>
                  <a:pt x="53578" y="42863"/>
                </a:cubicBezTo>
                <a:lnTo>
                  <a:pt x="57150" y="42863"/>
                </a:lnTo>
                <a:cubicBezTo>
                  <a:pt x="65053" y="42863"/>
                  <a:pt x="71438" y="49247"/>
                  <a:pt x="71438" y="57150"/>
                </a:cubicBezTo>
                <a:cubicBezTo>
                  <a:pt x="71438" y="65053"/>
                  <a:pt x="65053" y="71438"/>
                  <a:pt x="57150" y="71438"/>
                </a:cubicBezTo>
                <a:lnTo>
                  <a:pt x="53578" y="71438"/>
                </a:lnTo>
                <a:cubicBezTo>
                  <a:pt x="39782" y="71438"/>
                  <a:pt x="28575" y="82644"/>
                  <a:pt x="28575" y="96441"/>
                </a:cubicBezTo>
                <a:lnTo>
                  <a:pt x="28575" y="100013"/>
                </a:lnTo>
                <a:lnTo>
                  <a:pt x="57150" y="100013"/>
                </a:lnTo>
                <a:cubicBezTo>
                  <a:pt x="72911" y="100013"/>
                  <a:pt x="85725" y="112827"/>
                  <a:pt x="85725" y="128588"/>
                </a:cubicBezTo>
                <a:lnTo>
                  <a:pt x="85725" y="157163"/>
                </a:lnTo>
                <a:cubicBezTo>
                  <a:pt x="85725" y="172923"/>
                  <a:pt x="72911" y="185738"/>
                  <a:pt x="57150" y="185738"/>
                </a:cubicBezTo>
                <a:lnTo>
                  <a:pt x="28575" y="185738"/>
                </a:lnTo>
                <a:cubicBezTo>
                  <a:pt x="12814" y="185738"/>
                  <a:pt x="0" y="172923"/>
                  <a:pt x="0" y="157163"/>
                </a:cubicBezTo>
                <a:lnTo>
                  <a:pt x="0" y="96441"/>
                </a:lnTo>
                <a:close/>
                <a:moveTo>
                  <a:pt x="114300" y="96441"/>
                </a:moveTo>
                <a:cubicBezTo>
                  <a:pt x="114300" y="66839"/>
                  <a:pt x="138276" y="42863"/>
                  <a:pt x="167878" y="42863"/>
                </a:cubicBezTo>
                <a:lnTo>
                  <a:pt x="171450" y="42863"/>
                </a:lnTo>
                <a:cubicBezTo>
                  <a:pt x="179353" y="42863"/>
                  <a:pt x="185738" y="49247"/>
                  <a:pt x="185738" y="57150"/>
                </a:cubicBezTo>
                <a:cubicBezTo>
                  <a:pt x="185738" y="65053"/>
                  <a:pt x="179353" y="71438"/>
                  <a:pt x="171450" y="71438"/>
                </a:cubicBezTo>
                <a:lnTo>
                  <a:pt x="167878" y="71438"/>
                </a:lnTo>
                <a:cubicBezTo>
                  <a:pt x="154082" y="71438"/>
                  <a:pt x="142875" y="82644"/>
                  <a:pt x="142875" y="96441"/>
                </a:cubicBezTo>
                <a:lnTo>
                  <a:pt x="142875" y="100013"/>
                </a:lnTo>
                <a:lnTo>
                  <a:pt x="171450" y="100013"/>
                </a:lnTo>
                <a:cubicBezTo>
                  <a:pt x="187211" y="100013"/>
                  <a:pt x="200025" y="112827"/>
                  <a:pt x="200025" y="128588"/>
                </a:cubicBezTo>
                <a:lnTo>
                  <a:pt x="200025" y="157163"/>
                </a:lnTo>
                <a:cubicBezTo>
                  <a:pt x="200025" y="172923"/>
                  <a:pt x="187211" y="185738"/>
                  <a:pt x="171450" y="185738"/>
                </a:cubicBezTo>
                <a:lnTo>
                  <a:pt x="142875" y="185738"/>
                </a:lnTo>
                <a:cubicBezTo>
                  <a:pt x="127114" y="185738"/>
                  <a:pt x="114300" y="172923"/>
                  <a:pt x="114300" y="157163"/>
                </a:cubicBezTo>
                <a:lnTo>
                  <a:pt x="114300" y="96441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3" name="Text 20"/>
          <p:cNvSpPr/>
          <p:nvPr/>
        </p:nvSpPr>
        <p:spPr>
          <a:xfrm>
            <a:off x="1800225" y="3967163"/>
            <a:ext cx="9001125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800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Automation allows us to focus on </a:t>
            </a:r>
            <a:r>
              <a:rPr lang="en-US" sz="1800" b="1" dirty="0">
                <a:solidFill>
                  <a:srgbClr val="D85D3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Code</a:t>
            </a:r>
            <a:r>
              <a:rPr lang="en-US" sz="1800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, not </a:t>
            </a:r>
            <a:r>
              <a:rPr lang="en-US" sz="1800" dirty="0">
                <a:solidFill>
                  <a:srgbClr val="95959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Choreography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4025950" y="4872038"/>
            <a:ext cx="4143375" cy="609600"/>
          </a:xfrm>
          <a:custGeom>
            <a:avLst/>
            <a:gdLst/>
            <a:ahLst/>
            <a:cxnLst/>
            <a:rect l="l" t="t" r="r" b="b"/>
            <a:pathLst>
              <a:path w="4143375" h="609600">
                <a:moveTo>
                  <a:pt x="0" y="0"/>
                </a:moveTo>
                <a:lnTo>
                  <a:pt x="4143375" y="0"/>
                </a:lnTo>
                <a:lnTo>
                  <a:pt x="4143375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5" name="Text 22"/>
          <p:cNvSpPr/>
          <p:nvPr/>
        </p:nvSpPr>
        <p:spPr>
          <a:xfrm>
            <a:off x="4273600" y="5024438"/>
            <a:ext cx="36480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kern="0" spc="90" dirty="0">
                <a:solidFill>
                  <a:srgbClr val="1A1A1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Let's adopt these checks today!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333375" y="5595938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Transform your development workflow into a production-ready machine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762000" y="5367338"/>
            <a:ext cx="10668000" cy="9525"/>
          </a:xfrm>
          <a:custGeom>
            <a:avLst/>
            <a:gdLst/>
            <a:ahLst/>
            <a:cxnLst/>
            <a:rect l="l" t="t" r="r" b="b"/>
            <a:pathLst>
              <a:path w="10668000" h="9525">
                <a:moveTo>
                  <a:pt x="0" y="0"/>
                </a:moveTo>
                <a:lnTo>
                  <a:pt x="10668000" y="0"/>
                </a:lnTo>
                <a:lnTo>
                  <a:pt x="106680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20000"/>
            </a:srgbClr>
          </a:solidFill>
          <a:ln/>
        </p:spPr>
      </p:sp>
      <p:sp>
        <p:nvSpPr>
          <p:cNvPr id="28" name="Text 25"/>
          <p:cNvSpPr/>
          <p:nvPr/>
        </p:nvSpPr>
        <p:spPr>
          <a:xfrm>
            <a:off x="762000" y="5600700"/>
            <a:ext cx="3019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Pulse of Production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762000" y="5867400"/>
            <a:ext cx="3019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Mastering Industrial Git &amp; Workflow Patterns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9804202" y="5619750"/>
            <a:ext cx="1628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Thank you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9804202" y="5848350"/>
            <a:ext cx="1628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Questions &amp; Discussion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A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572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" name="Shape 1"/>
          <p:cNvSpPr/>
          <p:nvPr/>
        </p:nvSpPr>
        <p:spPr>
          <a:xfrm>
            <a:off x="533400" y="6096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4288" y="14288"/>
                </a:moveTo>
                <a:cubicBezTo>
                  <a:pt x="6385" y="14288"/>
                  <a:pt x="0" y="20672"/>
                  <a:pt x="0" y="28575"/>
                </a:cubicBezTo>
                <a:lnTo>
                  <a:pt x="0" y="192881"/>
                </a:lnTo>
                <a:cubicBezTo>
                  <a:pt x="0" y="204713"/>
                  <a:pt x="9599" y="214313"/>
                  <a:pt x="21431" y="214313"/>
                </a:cubicBezTo>
                <a:lnTo>
                  <a:pt x="207169" y="214313"/>
                </a:lnTo>
                <a:cubicBezTo>
                  <a:pt x="219001" y="214313"/>
                  <a:pt x="228600" y="204713"/>
                  <a:pt x="228600" y="192881"/>
                </a:cubicBezTo>
                <a:lnTo>
                  <a:pt x="228600" y="67955"/>
                </a:lnTo>
                <a:cubicBezTo>
                  <a:pt x="228600" y="59829"/>
                  <a:pt x="219938" y="54694"/>
                  <a:pt x="212794" y="58534"/>
                </a:cubicBezTo>
                <a:lnTo>
                  <a:pt x="142875" y="96173"/>
                </a:lnTo>
                <a:lnTo>
                  <a:pt x="142875" y="67955"/>
                </a:lnTo>
                <a:cubicBezTo>
                  <a:pt x="142875" y="59829"/>
                  <a:pt x="134213" y="54694"/>
                  <a:pt x="127069" y="58534"/>
                </a:cubicBezTo>
                <a:lnTo>
                  <a:pt x="57150" y="96173"/>
                </a:lnTo>
                <a:lnTo>
                  <a:pt x="57150" y="28575"/>
                </a:lnTo>
                <a:cubicBezTo>
                  <a:pt x="57150" y="20672"/>
                  <a:pt x="50765" y="14288"/>
                  <a:pt x="42863" y="14288"/>
                </a:cubicBezTo>
                <a:lnTo>
                  <a:pt x="14288" y="14288"/>
                </a:ln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4" name="Text 2"/>
          <p:cNvSpPr/>
          <p:nvPr/>
        </p:nvSpPr>
        <p:spPr>
          <a:xfrm>
            <a:off x="1066800" y="381000"/>
            <a:ext cx="621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Foundation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66800" y="609600"/>
            <a:ext cx="63817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AEA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Why "Industry Git" is Different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2302669"/>
            <a:ext cx="4991100" cy="3362325"/>
          </a:xfrm>
          <a:custGeom>
            <a:avLst/>
            <a:gdLst/>
            <a:ahLst/>
            <a:cxnLst/>
            <a:rect l="l" t="t" r="r" b="b"/>
            <a:pathLst>
              <a:path w="4991100" h="3362325">
                <a:moveTo>
                  <a:pt x="0" y="0"/>
                </a:moveTo>
                <a:lnTo>
                  <a:pt x="4991100" y="0"/>
                </a:lnTo>
                <a:lnTo>
                  <a:pt x="4991100" y="3362325"/>
                </a:lnTo>
                <a:lnTo>
                  <a:pt x="0" y="336232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D85D3C">
                  <a:alpha val="15000"/>
                </a:srgbClr>
              </a:gs>
              <a:gs pos="100000">
                <a:srgbClr val="D85D3C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400050" y="2302669"/>
            <a:ext cx="38100" cy="3362325"/>
          </a:xfrm>
          <a:custGeom>
            <a:avLst/>
            <a:gdLst/>
            <a:ahLst/>
            <a:cxnLst/>
            <a:rect l="l" t="t" r="r" b="b"/>
            <a:pathLst>
              <a:path w="38100" h="3362325">
                <a:moveTo>
                  <a:pt x="0" y="0"/>
                </a:moveTo>
                <a:lnTo>
                  <a:pt x="38100" y="0"/>
                </a:lnTo>
                <a:lnTo>
                  <a:pt x="38100" y="3362325"/>
                </a:lnTo>
                <a:lnTo>
                  <a:pt x="0" y="3362325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8" name="Shape 6"/>
          <p:cNvSpPr/>
          <p:nvPr/>
        </p:nvSpPr>
        <p:spPr>
          <a:xfrm>
            <a:off x="723900" y="2607469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D85D3C">
              <a:alpha val="20000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888206" y="2769394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0"/>
                </a:moveTo>
                <a:cubicBezTo>
                  <a:pt x="151079" y="0"/>
                  <a:pt x="158614" y="4521"/>
                  <a:pt x="162520" y="11720"/>
                </a:cubicBezTo>
                <a:lnTo>
                  <a:pt x="283071" y="234962"/>
                </a:lnTo>
                <a:cubicBezTo>
                  <a:pt x="286810" y="241883"/>
                  <a:pt x="286643" y="250254"/>
                  <a:pt x="282625" y="257008"/>
                </a:cubicBezTo>
                <a:cubicBezTo>
                  <a:pt x="278606" y="263761"/>
                  <a:pt x="271295" y="267891"/>
                  <a:pt x="263426" y="267891"/>
                </a:cubicBezTo>
                <a:lnTo>
                  <a:pt x="22324" y="267891"/>
                </a:lnTo>
                <a:cubicBezTo>
                  <a:pt x="14455" y="267891"/>
                  <a:pt x="7200" y="263761"/>
                  <a:pt x="3125" y="257008"/>
                </a:cubicBezTo>
                <a:cubicBezTo>
                  <a:pt x="-949" y="250254"/>
                  <a:pt x="-1060" y="241883"/>
                  <a:pt x="2679" y="234962"/>
                </a:cubicBezTo>
                <a:lnTo>
                  <a:pt x="123230" y="11720"/>
                </a:lnTo>
                <a:cubicBezTo>
                  <a:pt x="127136" y="4521"/>
                  <a:pt x="134671" y="0"/>
                  <a:pt x="142875" y="0"/>
                </a:cubicBezTo>
                <a:close/>
                <a:moveTo>
                  <a:pt x="142875" y="93762"/>
                </a:moveTo>
                <a:cubicBezTo>
                  <a:pt x="135452" y="93762"/>
                  <a:pt x="129480" y="99733"/>
                  <a:pt x="129480" y="107156"/>
                </a:cubicBezTo>
                <a:lnTo>
                  <a:pt x="129480" y="169664"/>
                </a:lnTo>
                <a:cubicBezTo>
                  <a:pt x="129480" y="177087"/>
                  <a:pt x="135452" y="183059"/>
                  <a:pt x="142875" y="183059"/>
                </a:cubicBezTo>
                <a:cubicBezTo>
                  <a:pt x="150298" y="183059"/>
                  <a:pt x="156270" y="177087"/>
                  <a:pt x="156270" y="169664"/>
                </a:cubicBezTo>
                <a:lnTo>
                  <a:pt x="156270" y="107156"/>
                </a:lnTo>
                <a:cubicBezTo>
                  <a:pt x="156270" y="99733"/>
                  <a:pt x="150298" y="93762"/>
                  <a:pt x="142875" y="93762"/>
                </a:cubicBezTo>
                <a:close/>
                <a:moveTo>
                  <a:pt x="157776" y="214313"/>
                </a:moveTo>
                <a:cubicBezTo>
                  <a:pt x="158115" y="208781"/>
                  <a:pt x="155357" y="203519"/>
                  <a:pt x="150615" y="200651"/>
                </a:cubicBezTo>
                <a:cubicBezTo>
                  <a:pt x="145874" y="197783"/>
                  <a:pt x="139932" y="197783"/>
                  <a:pt x="135190" y="200651"/>
                </a:cubicBezTo>
                <a:cubicBezTo>
                  <a:pt x="130449" y="203519"/>
                  <a:pt x="127690" y="208781"/>
                  <a:pt x="128029" y="214312"/>
                </a:cubicBezTo>
                <a:cubicBezTo>
                  <a:pt x="127690" y="219844"/>
                  <a:pt x="130449" y="225106"/>
                  <a:pt x="135190" y="227974"/>
                </a:cubicBezTo>
                <a:cubicBezTo>
                  <a:pt x="139932" y="230842"/>
                  <a:pt x="145874" y="230842"/>
                  <a:pt x="150615" y="227974"/>
                </a:cubicBezTo>
                <a:cubicBezTo>
                  <a:pt x="155357" y="225106"/>
                  <a:pt x="158115" y="219844"/>
                  <a:pt x="157776" y="214313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0" name="Text 8"/>
          <p:cNvSpPr/>
          <p:nvPr/>
        </p:nvSpPr>
        <p:spPr>
          <a:xfrm>
            <a:off x="1562100" y="2607469"/>
            <a:ext cx="36671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Problem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562100" y="3064669"/>
            <a:ext cx="36385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"It works on my machine"</a:t>
            </a:r>
            <a:r>
              <a:rPr lang="en-US" sz="18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vs. </a:t>
            </a:r>
            <a:r>
              <a:rPr lang="en-US" sz="1800" b="1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"It broke the production server."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23900" y="4112419"/>
            <a:ext cx="4362450" cy="9525"/>
          </a:xfrm>
          <a:custGeom>
            <a:avLst/>
            <a:gdLst/>
            <a:ahLst/>
            <a:cxnLst/>
            <a:rect l="l" t="t" r="r" b="b"/>
            <a:pathLst>
              <a:path w="4362450" h="9525">
                <a:moveTo>
                  <a:pt x="0" y="0"/>
                </a:moveTo>
                <a:lnTo>
                  <a:pt x="4362450" y="0"/>
                </a:lnTo>
                <a:lnTo>
                  <a:pt x="436245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20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723900" y="4426744"/>
            <a:ext cx="4457700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Development Git workflows focus on convenience. </a:t>
            </a:r>
            <a:r>
              <a:rPr lang="en-US" sz="150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Industrial Git workflows prioritize safety, accountability, and reliability at scale.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711130" y="1485900"/>
            <a:ext cx="6096000" cy="1562100"/>
          </a:xfrm>
          <a:custGeom>
            <a:avLst/>
            <a:gdLst/>
            <a:ahLst/>
            <a:cxnLst/>
            <a:rect l="l" t="t" r="r" b="b"/>
            <a:pathLst>
              <a:path w="6096000" h="1562100">
                <a:moveTo>
                  <a:pt x="0" y="0"/>
                </a:moveTo>
                <a:lnTo>
                  <a:pt x="6096000" y="0"/>
                </a:lnTo>
                <a:lnTo>
                  <a:pt x="6096000" y="1562100"/>
                </a:lnTo>
                <a:lnTo>
                  <a:pt x="0" y="1562100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5711130" y="1485900"/>
            <a:ext cx="38100" cy="1562100"/>
          </a:xfrm>
          <a:custGeom>
            <a:avLst/>
            <a:gdLst/>
            <a:ahLst/>
            <a:cxnLst/>
            <a:rect l="l" t="t" r="r" b="b"/>
            <a:pathLst>
              <a:path w="38100" h="1562100">
                <a:moveTo>
                  <a:pt x="0" y="0"/>
                </a:moveTo>
                <a:lnTo>
                  <a:pt x="38100" y="0"/>
                </a:lnTo>
                <a:lnTo>
                  <a:pt x="38100" y="1562100"/>
                </a:lnTo>
                <a:lnTo>
                  <a:pt x="0" y="15621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6" name="Shape 14"/>
          <p:cNvSpPr/>
          <p:nvPr/>
        </p:nvSpPr>
        <p:spPr>
          <a:xfrm>
            <a:off x="5958780" y="196215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0"/>
                </a:moveTo>
                <a:lnTo>
                  <a:pt x="609600" y="0"/>
                </a:lnTo>
                <a:lnTo>
                  <a:pt x="6096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7" name="Shape 15"/>
          <p:cNvSpPr/>
          <p:nvPr/>
        </p:nvSpPr>
        <p:spPr>
          <a:xfrm>
            <a:off x="6123087" y="212407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0"/>
                </a:moveTo>
                <a:cubicBezTo>
                  <a:pt x="145442" y="0"/>
                  <a:pt x="148010" y="558"/>
                  <a:pt x="150354" y="1619"/>
                </a:cubicBezTo>
                <a:lnTo>
                  <a:pt x="255501" y="46211"/>
                </a:lnTo>
                <a:cubicBezTo>
                  <a:pt x="267779" y="51402"/>
                  <a:pt x="276932" y="63512"/>
                  <a:pt x="276876" y="78135"/>
                </a:cubicBezTo>
                <a:cubicBezTo>
                  <a:pt x="276597" y="133499"/>
                  <a:pt x="253826" y="234795"/>
                  <a:pt x="157665" y="280839"/>
                </a:cubicBezTo>
                <a:cubicBezTo>
                  <a:pt x="148344" y="285304"/>
                  <a:pt x="137517" y="285304"/>
                  <a:pt x="128197" y="280839"/>
                </a:cubicBezTo>
                <a:cubicBezTo>
                  <a:pt x="31979" y="234795"/>
                  <a:pt x="9265" y="133499"/>
                  <a:pt x="8985" y="78135"/>
                </a:cubicBezTo>
                <a:cubicBezTo>
                  <a:pt x="8930" y="63512"/>
                  <a:pt x="18083" y="51402"/>
                  <a:pt x="30361" y="46211"/>
                </a:cubicBezTo>
                <a:lnTo>
                  <a:pt x="135452" y="1619"/>
                </a:lnTo>
                <a:cubicBezTo>
                  <a:pt x="137796" y="558"/>
                  <a:pt x="140308" y="0"/>
                  <a:pt x="142875" y="0"/>
                </a:cubicBezTo>
                <a:close/>
                <a:moveTo>
                  <a:pt x="142875" y="37281"/>
                </a:moveTo>
                <a:lnTo>
                  <a:pt x="142875" y="248301"/>
                </a:lnTo>
                <a:cubicBezTo>
                  <a:pt x="219894" y="211020"/>
                  <a:pt x="240599" y="128420"/>
                  <a:pt x="241102" y="78972"/>
                </a:cubicBezTo>
                <a:lnTo>
                  <a:pt x="142875" y="37337"/>
                </a:lnTo>
                <a:lnTo>
                  <a:pt x="142875" y="37337"/>
                </a:ln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18" name="Text 16"/>
          <p:cNvSpPr/>
          <p:nvPr/>
        </p:nvSpPr>
        <p:spPr>
          <a:xfrm>
            <a:off x="6758880" y="1722834"/>
            <a:ext cx="4152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Auditability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758880" y="2103834"/>
            <a:ext cx="4124325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3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Knowing </a:t>
            </a:r>
            <a:r>
              <a:rPr lang="en-US" sz="135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who</a:t>
            </a:r>
            <a:r>
              <a:rPr lang="en-US" sz="13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changed </a:t>
            </a:r>
            <a:r>
              <a:rPr lang="en-US" sz="135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what</a:t>
            </a:r>
            <a:r>
              <a:rPr lang="en-US" sz="13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</a:t>
            </a:r>
            <a:r>
              <a:rPr lang="en-US" sz="135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why</a:t>
            </a:r>
            <a:r>
              <a:rPr lang="en-US" sz="13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Every change is tracked, attributable, and documented for compliance and debugging.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0989171" y="1981200"/>
            <a:ext cx="8763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500" b="1" dirty="0">
                <a:solidFill>
                  <a:srgbClr val="D85D3C">
                    <a:alpha val="2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711130" y="3200400"/>
            <a:ext cx="6096000" cy="1562100"/>
          </a:xfrm>
          <a:custGeom>
            <a:avLst/>
            <a:gdLst/>
            <a:ahLst/>
            <a:cxnLst/>
            <a:rect l="l" t="t" r="r" b="b"/>
            <a:pathLst>
              <a:path w="6096000" h="1562100">
                <a:moveTo>
                  <a:pt x="0" y="0"/>
                </a:moveTo>
                <a:lnTo>
                  <a:pt x="6096000" y="0"/>
                </a:lnTo>
                <a:lnTo>
                  <a:pt x="6096000" y="1562100"/>
                </a:lnTo>
                <a:lnTo>
                  <a:pt x="0" y="1562100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5711130" y="3200400"/>
            <a:ext cx="38100" cy="1562100"/>
          </a:xfrm>
          <a:custGeom>
            <a:avLst/>
            <a:gdLst/>
            <a:ahLst/>
            <a:cxnLst/>
            <a:rect l="l" t="t" r="r" b="b"/>
            <a:pathLst>
              <a:path w="38100" h="1562100">
                <a:moveTo>
                  <a:pt x="0" y="0"/>
                </a:moveTo>
                <a:lnTo>
                  <a:pt x="38100" y="0"/>
                </a:lnTo>
                <a:lnTo>
                  <a:pt x="38100" y="1562100"/>
                </a:lnTo>
                <a:lnTo>
                  <a:pt x="0" y="1562100"/>
                </a:lnTo>
                <a:lnTo>
                  <a:pt x="0" y="0"/>
                </a:ln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23" name="Shape 21"/>
          <p:cNvSpPr/>
          <p:nvPr/>
        </p:nvSpPr>
        <p:spPr>
          <a:xfrm>
            <a:off x="5958780" y="367665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0"/>
                </a:moveTo>
                <a:lnTo>
                  <a:pt x="609600" y="0"/>
                </a:lnTo>
                <a:lnTo>
                  <a:pt x="6096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24" name="Shape 22"/>
          <p:cNvSpPr/>
          <p:nvPr/>
        </p:nvSpPr>
        <p:spPr>
          <a:xfrm>
            <a:off x="6087368" y="3838575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196453" y="0"/>
                </a:moveTo>
                <a:cubicBezTo>
                  <a:pt x="196453" y="-9878"/>
                  <a:pt x="188472" y="-17859"/>
                  <a:pt x="178594" y="-17859"/>
                </a:cubicBezTo>
                <a:cubicBezTo>
                  <a:pt x="168715" y="-17859"/>
                  <a:pt x="160734" y="-9878"/>
                  <a:pt x="160734" y="0"/>
                </a:cubicBezTo>
                <a:lnTo>
                  <a:pt x="160734" y="35719"/>
                </a:lnTo>
                <a:lnTo>
                  <a:pt x="107156" y="35719"/>
                </a:lnTo>
                <a:cubicBezTo>
                  <a:pt x="77577" y="35719"/>
                  <a:pt x="53578" y="59717"/>
                  <a:pt x="53578" y="89297"/>
                </a:cubicBezTo>
                <a:lnTo>
                  <a:pt x="53578" y="214313"/>
                </a:lnTo>
                <a:cubicBezTo>
                  <a:pt x="53578" y="243892"/>
                  <a:pt x="77577" y="267891"/>
                  <a:pt x="107156" y="267891"/>
                </a:cubicBezTo>
                <a:lnTo>
                  <a:pt x="250031" y="267891"/>
                </a:lnTo>
                <a:cubicBezTo>
                  <a:pt x="279611" y="267891"/>
                  <a:pt x="303609" y="243892"/>
                  <a:pt x="303609" y="214313"/>
                </a:cubicBezTo>
                <a:lnTo>
                  <a:pt x="303609" y="89297"/>
                </a:lnTo>
                <a:cubicBezTo>
                  <a:pt x="303609" y="59717"/>
                  <a:pt x="279611" y="35719"/>
                  <a:pt x="250031" y="35719"/>
                </a:cubicBezTo>
                <a:lnTo>
                  <a:pt x="196453" y="35719"/>
                </a:lnTo>
                <a:lnTo>
                  <a:pt x="196453" y="0"/>
                </a:lnTo>
                <a:close/>
                <a:moveTo>
                  <a:pt x="89297" y="205383"/>
                </a:moveTo>
                <a:cubicBezTo>
                  <a:pt x="89297" y="197960"/>
                  <a:pt x="95269" y="191988"/>
                  <a:pt x="102691" y="191988"/>
                </a:cubicBezTo>
                <a:lnTo>
                  <a:pt x="120551" y="191988"/>
                </a:lnTo>
                <a:cubicBezTo>
                  <a:pt x="127974" y="191988"/>
                  <a:pt x="133945" y="197960"/>
                  <a:pt x="133945" y="205383"/>
                </a:cubicBezTo>
                <a:cubicBezTo>
                  <a:pt x="133945" y="212806"/>
                  <a:pt x="127974" y="218777"/>
                  <a:pt x="120551" y="218777"/>
                </a:cubicBezTo>
                <a:lnTo>
                  <a:pt x="102691" y="218777"/>
                </a:lnTo>
                <a:cubicBezTo>
                  <a:pt x="95269" y="218777"/>
                  <a:pt x="89297" y="212806"/>
                  <a:pt x="89297" y="205383"/>
                </a:cubicBezTo>
                <a:close/>
                <a:moveTo>
                  <a:pt x="156270" y="205383"/>
                </a:moveTo>
                <a:cubicBezTo>
                  <a:pt x="156270" y="197960"/>
                  <a:pt x="162241" y="191988"/>
                  <a:pt x="169664" y="191988"/>
                </a:cubicBezTo>
                <a:lnTo>
                  <a:pt x="187523" y="191988"/>
                </a:lnTo>
                <a:cubicBezTo>
                  <a:pt x="194946" y="191988"/>
                  <a:pt x="200918" y="197960"/>
                  <a:pt x="200918" y="205383"/>
                </a:cubicBezTo>
                <a:cubicBezTo>
                  <a:pt x="200918" y="212806"/>
                  <a:pt x="194946" y="218777"/>
                  <a:pt x="187523" y="218777"/>
                </a:cubicBezTo>
                <a:lnTo>
                  <a:pt x="169664" y="218777"/>
                </a:lnTo>
                <a:cubicBezTo>
                  <a:pt x="162241" y="218777"/>
                  <a:pt x="156270" y="212806"/>
                  <a:pt x="156270" y="205383"/>
                </a:cubicBezTo>
                <a:close/>
                <a:moveTo>
                  <a:pt x="223242" y="205383"/>
                </a:moveTo>
                <a:cubicBezTo>
                  <a:pt x="223242" y="197960"/>
                  <a:pt x="229214" y="191988"/>
                  <a:pt x="236637" y="191988"/>
                </a:cubicBezTo>
                <a:lnTo>
                  <a:pt x="254496" y="191988"/>
                </a:lnTo>
                <a:cubicBezTo>
                  <a:pt x="261919" y="191988"/>
                  <a:pt x="267891" y="197960"/>
                  <a:pt x="267891" y="205383"/>
                </a:cubicBezTo>
                <a:cubicBezTo>
                  <a:pt x="267891" y="212806"/>
                  <a:pt x="261919" y="218777"/>
                  <a:pt x="254496" y="218777"/>
                </a:cubicBezTo>
                <a:lnTo>
                  <a:pt x="236637" y="218777"/>
                </a:lnTo>
                <a:cubicBezTo>
                  <a:pt x="229214" y="218777"/>
                  <a:pt x="223242" y="212806"/>
                  <a:pt x="223242" y="205383"/>
                </a:cubicBezTo>
                <a:close/>
                <a:moveTo>
                  <a:pt x="125016" y="98227"/>
                </a:moveTo>
                <a:cubicBezTo>
                  <a:pt x="139801" y="98227"/>
                  <a:pt x="151805" y="110230"/>
                  <a:pt x="151805" y="125016"/>
                </a:cubicBezTo>
                <a:cubicBezTo>
                  <a:pt x="151805" y="139801"/>
                  <a:pt x="139801" y="151805"/>
                  <a:pt x="125016" y="151805"/>
                </a:cubicBezTo>
                <a:cubicBezTo>
                  <a:pt x="110230" y="151805"/>
                  <a:pt x="98227" y="139801"/>
                  <a:pt x="98227" y="125016"/>
                </a:cubicBezTo>
                <a:cubicBezTo>
                  <a:pt x="98227" y="110230"/>
                  <a:pt x="110230" y="98227"/>
                  <a:pt x="125016" y="98227"/>
                </a:cubicBezTo>
                <a:close/>
                <a:moveTo>
                  <a:pt x="205383" y="125016"/>
                </a:moveTo>
                <a:cubicBezTo>
                  <a:pt x="205383" y="110230"/>
                  <a:pt x="217387" y="98227"/>
                  <a:pt x="232172" y="98227"/>
                </a:cubicBezTo>
                <a:cubicBezTo>
                  <a:pt x="246957" y="98227"/>
                  <a:pt x="258961" y="110230"/>
                  <a:pt x="258961" y="125016"/>
                </a:cubicBezTo>
                <a:cubicBezTo>
                  <a:pt x="258961" y="139801"/>
                  <a:pt x="246957" y="151805"/>
                  <a:pt x="232172" y="151805"/>
                </a:cubicBezTo>
                <a:cubicBezTo>
                  <a:pt x="217387" y="151805"/>
                  <a:pt x="205383" y="139801"/>
                  <a:pt x="205383" y="125016"/>
                </a:cubicBezTo>
                <a:close/>
                <a:moveTo>
                  <a:pt x="35719" y="125016"/>
                </a:moveTo>
                <a:cubicBezTo>
                  <a:pt x="35719" y="115137"/>
                  <a:pt x="27738" y="107156"/>
                  <a:pt x="17859" y="107156"/>
                </a:cubicBezTo>
                <a:cubicBezTo>
                  <a:pt x="7981" y="107156"/>
                  <a:pt x="0" y="115137"/>
                  <a:pt x="0" y="125016"/>
                </a:cubicBezTo>
                <a:lnTo>
                  <a:pt x="0" y="178594"/>
                </a:lnTo>
                <a:cubicBezTo>
                  <a:pt x="0" y="188472"/>
                  <a:pt x="7981" y="196453"/>
                  <a:pt x="17859" y="196453"/>
                </a:cubicBezTo>
                <a:cubicBezTo>
                  <a:pt x="27738" y="196453"/>
                  <a:pt x="35719" y="188472"/>
                  <a:pt x="35719" y="178594"/>
                </a:cubicBezTo>
                <a:lnTo>
                  <a:pt x="35719" y="125016"/>
                </a:lnTo>
                <a:close/>
                <a:moveTo>
                  <a:pt x="339328" y="107156"/>
                </a:moveTo>
                <a:cubicBezTo>
                  <a:pt x="329450" y="107156"/>
                  <a:pt x="321469" y="115137"/>
                  <a:pt x="321469" y="125016"/>
                </a:cubicBezTo>
                <a:lnTo>
                  <a:pt x="321469" y="178594"/>
                </a:lnTo>
                <a:cubicBezTo>
                  <a:pt x="321469" y="188472"/>
                  <a:pt x="329450" y="196453"/>
                  <a:pt x="339328" y="196453"/>
                </a:cubicBezTo>
                <a:cubicBezTo>
                  <a:pt x="349207" y="196453"/>
                  <a:pt x="357188" y="188472"/>
                  <a:pt x="357188" y="178594"/>
                </a:cubicBezTo>
                <a:lnTo>
                  <a:pt x="357188" y="125016"/>
                </a:lnTo>
                <a:cubicBezTo>
                  <a:pt x="357188" y="115137"/>
                  <a:pt x="349207" y="107156"/>
                  <a:pt x="339328" y="107156"/>
                </a:cubicBez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25" name="Text 23"/>
          <p:cNvSpPr/>
          <p:nvPr/>
        </p:nvSpPr>
        <p:spPr>
          <a:xfrm>
            <a:off x="6758880" y="3437334"/>
            <a:ext cx="40481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Automation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758880" y="3818334"/>
            <a:ext cx="4019550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3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Integrating with CI/CD pipelines. </a:t>
            </a:r>
            <a:r>
              <a:rPr lang="en-US" sz="135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Automated testing, building, and deployment</a:t>
            </a:r>
            <a:r>
              <a:rPr lang="en-US" sz="13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eliminate manual errors and ensure consistent delivery.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0885736" y="3695700"/>
            <a:ext cx="98107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500" b="1" dirty="0">
                <a:solidFill>
                  <a:srgbClr val="959595">
                    <a:alpha val="2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711130" y="4914900"/>
            <a:ext cx="6096000" cy="1562100"/>
          </a:xfrm>
          <a:custGeom>
            <a:avLst/>
            <a:gdLst/>
            <a:ahLst/>
            <a:cxnLst/>
            <a:rect l="l" t="t" r="r" b="b"/>
            <a:pathLst>
              <a:path w="6096000" h="1562100">
                <a:moveTo>
                  <a:pt x="0" y="0"/>
                </a:moveTo>
                <a:lnTo>
                  <a:pt x="6096000" y="0"/>
                </a:lnTo>
                <a:lnTo>
                  <a:pt x="6096000" y="1562100"/>
                </a:lnTo>
                <a:lnTo>
                  <a:pt x="0" y="1562100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5711130" y="4914900"/>
            <a:ext cx="38100" cy="1562100"/>
          </a:xfrm>
          <a:custGeom>
            <a:avLst/>
            <a:gdLst/>
            <a:ahLst/>
            <a:cxnLst/>
            <a:rect l="l" t="t" r="r" b="b"/>
            <a:pathLst>
              <a:path w="38100" h="1562100">
                <a:moveTo>
                  <a:pt x="0" y="0"/>
                </a:moveTo>
                <a:lnTo>
                  <a:pt x="38100" y="0"/>
                </a:lnTo>
                <a:lnTo>
                  <a:pt x="38100" y="1562100"/>
                </a:lnTo>
                <a:lnTo>
                  <a:pt x="0" y="15621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0" name="Shape 28"/>
          <p:cNvSpPr/>
          <p:nvPr/>
        </p:nvSpPr>
        <p:spPr>
          <a:xfrm>
            <a:off x="5958780" y="539115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0"/>
                </a:moveTo>
                <a:lnTo>
                  <a:pt x="609600" y="0"/>
                </a:lnTo>
                <a:lnTo>
                  <a:pt x="6096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1" name="Shape 29"/>
          <p:cNvSpPr/>
          <p:nvPr/>
        </p:nvSpPr>
        <p:spPr>
          <a:xfrm>
            <a:off x="6087368" y="5553075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178594" y="8930"/>
                </a:moveTo>
                <a:cubicBezTo>
                  <a:pt x="210629" y="8930"/>
                  <a:pt x="236637" y="34938"/>
                  <a:pt x="236637" y="66973"/>
                </a:cubicBezTo>
                <a:cubicBezTo>
                  <a:pt x="236637" y="99007"/>
                  <a:pt x="210629" y="125016"/>
                  <a:pt x="178594" y="125016"/>
                </a:cubicBezTo>
                <a:cubicBezTo>
                  <a:pt x="146559" y="125016"/>
                  <a:pt x="120551" y="99007"/>
                  <a:pt x="120551" y="66973"/>
                </a:cubicBezTo>
                <a:cubicBezTo>
                  <a:pt x="120551" y="34938"/>
                  <a:pt x="146559" y="8930"/>
                  <a:pt x="178594" y="8930"/>
                </a:cubicBezTo>
                <a:close/>
                <a:moveTo>
                  <a:pt x="53578" y="49113"/>
                </a:moveTo>
                <a:cubicBezTo>
                  <a:pt x="75756" y="49113"/>
                  <a:pt x="93762" y="67119"/>
                  <a:pt x="93762" y="89297"/>
                </a:cubicBezTo>
                <a:cubicBezTo>
                  <a:pt x="93762" y="111475"/>
                  <a:pt x="75756" y="129480"/>
                  <a:pt x="53578" y="129480"/>
                </a:cubicBezTo>
                <a:cubicBezTo>
                  <a:pt x="31400" y="129480"/>
                  <a:pt x="13395" y="111475"/>
                  <a:pt x="13395" y="89297"/>
                </a:cubicBezTo>
                <a:cubicBezTo>
                  <a:pt x="13395" y="67119"/>
                  <a:pt x="31400" y="49113"/>
                  <a:pt x="53578" y="49113"/>
                </a:cubicBezTo>
                <a:close/>
                <a:moveTo>
                  <a:pt x="0" y="232172"/>
                </a:moveTo>
                <a:cubicBezTo>
                  <a:pt x="0" y="192714"/>
                  <a:pt x="31979" y="160734"/>
                  <a:pt x="71438" y="160734"/>
                </a:cubicBezTo>
                <a:cubicBezTo>
                  <a:pt x="78581" y="160734"/>
                  <a:pt x="85502" y="161795"/>
                  <a:pt x="92032" y="163748"/>
                </a:cubicBezTo>
                <a:cubicBezTo>
                  <a:pt x="73670" y="184286"/>
                  <a:pt x="62508" y="211410"/>
                  <a:pt x="62508" y="241102"/>
                </a:cubicBezTo>
                <a:lnTo>
                  <a:pt x="62508" y="250031"/>
                </a:lnTo>
                <a:cubicBezTo>
                  <a:pt x="62508" y="256394"/>
                  <a:pt x="63847" y="262421"/>
                  <a:pt x="66247" y="267891"/>
                </a:cubicBezTo>
                <a:lnTo>
                  <a:pt x="17859" y="267891"/>
                </a:lnTo>
                <a:cubicBezTo>
                  <a:pt x="7981" y="267891"/>
                  <a:pt x="0" y="259910"/>
                  <a:pt x="0" y="250031"/>
                </a:cubicBezTo>
                <a:lnTo>
                  <a:pt x="0" y="232172"/>
                </a:lnTo>
                <a:close/>
                <a:moveTo>
                  <a:pt x="290940" y="267891"/>
                </a:moveTo>
                <a:cubicBezTo>
                  <a:pt x="293340" y="262421"/>
                  <a:pt x="294680" y="256394"/>
                  <a:pt x="294680" y="250031"/>
                </a:cubicBezTo>
                <a:lnTo>
                  <a:pt x="294680" y="241102"/>
                </a:lnTo>
                <a:cubicBezTo>
                  <a:pt x="294680" y="211410"/>
                  <a:pt x="283518" y="184286"/>
                  <a:pt x="265156" y="163748"/>
                </a:cubicBezTo>
                <a:cubicBezTo>
                  <a:pt x="271686" y="161795"/>
                  <a:pt x="278606" y="160734"/>
                  <a:pt x="285750" y="160734"/>
                </a:cubicBezTo>
                <a:cubicBezTo>
                  <a:pt x="325208" y="160734"/>
                  <a:pt x="357188" y="192714"/>
                  <a:pt x="357188" y="232172"/>
                </a:cubicBezTo>
                <a:lnTo>
                  <a:pt x="357188" y="250031"/>
                </a:lnTo>
                <a:cubicBezTo>
                  <a:pt x="357188" y="259910"/>
                  <a:pt x="349207" y="267891"/>
                  <a:pt x="339328" y="267891"/>
                </a:cubicBezTo>
                <a:lnTo>
                  <a:pt x="290940" y="267891"/>
                </a:lnTo>
                <a:close/>
                <a:moveTo>
                  <a:pt x="263426" y="89297"/>
                </a:moveTo>
                <a:cubicBezTo>
                  <a:pt x="263426" y="67119"/>
                  <a:pt x="281431" y="49113"/>
                  <a:pt x="303609" y="49113"/>
                </a:cubicBezTo>
                <a:cubicBezTo>
                  <a:pt x="325787" y="49113"/>
                  <a:pt x="343793" y="67119"/>
                  <a:pt x="343793" y="89297"/>
                </a:cubicBezTo>
                <a:cubicBezTo>
                  <a:pt x="343793" y="111475"/>
                  <a:pt x="325787" y="129480"/>
                  <a:pt x="303609" y="129480"/>
                </a:cubicBezTo>
                <a:cubicBezTo>
                  <a:pt x="281431" y="129480"/>
                  <a:pt x="263426" y="111475"/>
                  <a:pt x="263426" y="89297"/>
                </a:cubicBezTo>
                <a:close/>
                <a:moveTo>
                  <a:pt x="89297" y="241102"/>
                </a:moveTo>
                <a:cubicBezTo>
                  <a:pt x="89297" y="191765"/>
                  <a:pt x="129257" y="151805"/>
                  <a:pt x="178594" y="151805"/>
                </a:cubicBezTo>
                <a:cubicBezTo>
                  <a:pt x="227930" y="151805"/>
                  <a:pt x="267891" y="191765"/>
                  <a:pt x="267891" y="241102"/>
                </a:cubicBezTo>
                <a:lnTo>
                  <a:pt x="267891" y="250031"/>
                </a:lnTo>
                <a:cubicBezTo>
                  <a:pt x="267891" y="259910"/>
                  <a:pt x="259910" y="267891"/>
                  <a:pt x="250031" y="267891"/>
                </a:cubicBezTo>
                <a:lnTo>
                  <a:pt x="107156" y="267891"/>
                </a:lnTo>
                <a:cubicBezTo>
                  <a:pt x="97278" y="267891"/>
                  <a:pt x="89297" y="259910"/>
                  <a:pt x="89297" y="250031"/>
                </a:cubicBezTo>
                <a:lnTo>
                  <a:pt x="89297" y="241102"/>
                </a:ln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32" name="Text 30"/>
          <p:cNvSpPr/>
          <p:nvPr/>
        </p:nvSpPr>
        <p:spPr>
          <a:xfrm>
            <a:off x="6758880" y="5151834"/>
            <a:ext cx="40481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Scale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758880" y="5532834"/>
            <a:ext cx="4019550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3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Handling </a:t>
            </a:r>
            <a:r>
              <a:rPr lang="en-US" sz="1350" b="1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50+ developers</a:t>
            </a:r>
            <a:r>
              <a:rPr lang="en-US" sz="13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on a single codebase without chaos. Coordinated workflows prevent conflicts and maintain stability.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0880527" y="5410200"/>
            <a:ext cx="9906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500" b="1" dirty="0">
                <a:solidFill>
                  <a:srgbClr val="D85D3C">
                    <a:alpha val="2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A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64757" y="437708"/>
            <a:ext cx="510660" cy="510660"/>
          </a:xfrm>
          <a:custGeom>
            <a:avLst/>
            <a:gdLst/>
            <a:ahLst/>
            <a:cxnLst/>
            <a:rect l="l" t="t" r="r" b="b"/>
            <a:pathLst>
              <a:path w="510660" h="510660">
                <a:moveTo>
                  <a:pt x="0" y="0"/>
                </a:moveTo>
                <a:lnTo>
                  <a:pt x="510660" y="0"/>
                </a:lnTo>
                <a:lnTo>
                  <a:pt x="510660" y="510660"/>
                </a:lnTo>
                <a:lnTo>
                  <a:pt x="0" y="51066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" name="Shape 1"/>
          <p:cNvSpPr/>
          <p:nvPr/>
        </p:nvSpPr>
        <p:spPr>
          <a:xfrm>
            <a:off x="524338" y="583611"/>
            <a:ext cx="191497" cy="218854"/>
          </a:xfrm>
          <a:custGeom>
            <a:avLst/>
            <a:gdLst/>
            <a:ahLst/>
            <a:cxnLst/>
            <a:rect l="l" t="t" r="r" b="b"/>
            <a:pathLst>
              <a:path w="191497" h="218854">
                <a:moveTo>
                  <a:pt x="164141" y="218854"/>
                </a:moveTo>
                <a:lnTo>
                  <a:pt x="41035" y="218854"/>
                </a:lnTo>
                <a:cubicBezTo>
                  <a:pt x="18380" y="218854"/>
                  <a:pt x="0" y="200474"/>
                  <a:pt x="0" y="177819"/>
                </a:cubicBezTo>
                <a:lnTo>
                  <a:pt x="0" y="41035"/>
                </a:lnTo>
                <a:cubicBezTo>
                  <a:pt x="0" y="18380"/>
                  <a:pt x="18380" y="0"/>
                  <a:pt x="41035" y="0"/>
                </a:cubicBezTo>
                <a:lnTo>
                  <a:pt x="170980" y="0"/>
                </a:lnTo>
                <a:cubicBezTo>
                  <a:pt x="182307" y="0"/>
                  <a:pt x="191497" y="9190"/>
                  <a:pt x="191497" y="20518"/>
                </a:cubicBezTo>
                <a:lnTo>
                  <a:pt x="191497" y="143623"/>
                </a:lnTo>
                <a:cubicBezTo>
                  <a:pt x="191497" y="152557"/>
                  <a:pt x="185770" y="160165"/>
                  <a:pt x="177819" y="162986"/>
                </a:cubicBezTo>
                <a:lnTo>
                  <a:pt x="177819" y="191497"/>
                </a:lnTo>
                <a:cubicBezTo>
                  <a:pt x="185385" y="191497"/>
                  <a:pt x="191497" y="197610"/>
                  <a:pt x="191497" y="205176"/>
                </a:cubicBezTo>
                <a:cubicBezTo>
                  <a:pt x="191497" y="212742"/>
                  <a:pt x="185385" y="218854"/>
                  <a:pt x="177819" y="218854"/>
                </a:cubicBezTo>
                <a:lnTo>
                  <a:pt x="164141" y="218854"/>
                </a:lnTo>
                <a:close/>
                <a:moveTo>
                  <a:pt x="41035" y="164141"/>
                </a:moveTo>
                <a:cubicBezTo>
                  <a:pt x="33469" y="164141"/>
                  <a:pt x="27357" y="170253"/>
                  <a:pt x="27357" y="177819"/>
                </a:cubicBezTo>
                <a:cubicBezTo>
                  <a:pt x="27357" y="185385"/>
                  <a:pt x="33469" y="191497"/>
                  <a:pt x="41035" y="191497"/>
                </a:cubicBezTo>
                <a:lnTo>
                  <a:pt x="150462" y="191497"/>
                </a:lnTo>
                <a:lnTo>
                  <a:pt x="150462" y="164141"/>
                </a:lnTo>
                <a:lnTo>
                  <a:pt x="41035" y="164141"/>
                </a:lnTo>
                <a:close/>
                <a:moveTo>
                  <a:pt x="54714" y="64972"/>
                </a:moveTo>
                <a:cubicBezTo>
                  <a:pt x="54714" y="70657"/>
                  <a:pt x="59287" y="75231"/>
                  <a:pt x="64972" y="75231"/>
                </a:cubicBezTo>
                <a:lnTo>
                  <a:pt x="140203" y="75231"/>
                </a:lnTo>
                <a:cubicBezTo>
                  <a:pt x="145889" y="75231"/>
                  <a:pt x="150462" y="70657"/>
                  <a:pt x="150462" y="64972"/>
                </a:cubicBezTo>
                <a:cubicBezTo>
                  <a:pt x="150462" y="59287"/>
                  <a:pt x="145889" y="54714"/>
                  <a:pt x="140203" y="54714"/>
                </a:cubicBezTo>
                <a:lnTo>
                  <a:pt x="64972" y="54714"/>
                </a:lnTo>
                <a:cubicBezTo>
                  <a:pt x="59287" y="54714"/>
                  <a:pt x="54714" y="59287"/>
                  <a:pt x="54714" y="64972"/>
                </a:cubicBezTo>
                <a:close/>
                <a:moveTo>
                  <a:pt x="64972" y="95749"/>
                </a:moveTo>
                <a:cubicBezTo>
                  <a:pt x="59287" y="95749"/>
                  <a:pt x="54714" y="100322"/>
                  <a:pt x="54714" y="106007"/>
                </a:cubicBezTo>
                <a:cubicBezTo>
                  <a:pt x="54714" y="111693"/>
                  <a:pt x="59287" y="116266"/>
                  <a:pt x="64972" y="116266"/>
                </a:cubicBezTo>
                <a:lnTo>
                  <a:pt x="140203" y="116266"/>
                </a:lnTo>
                <a:cubicBezTo>
                  <a:pt x="145889" y="116266"/>
                  <a:pt x="150462" y="111693"/>
                  <a:pt x="150462" y="106007"/>
                </a:cubicBezTo>
                <a:cubicBezTo>
                  <a:pt x="150462" y="100322"/>
                  <a:pt x="145889" y="95749"/>
                  <a:pt x="140203" y="95749"/>
                </a:cubicBezTo>
                <a:lnTo>
                  <a:pt x="64972" y="95749"/>
                </a:ln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4" name="Text 2"/>
          <p:cNvSpPr/>
          <p:nvPr/>
        </p:nvSpPr>
        <p:spPr>
          <a:xfrm>
            <a:off x="1021319" y="364757"/>
            <a:ext cx="7258663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b="1" kern="0" spc="50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Principles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21319" y="583611"/>
            <a:ext cx="7413684" cy="4377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47" b="1" dirty="0">
                <a:solidFill>
                  <a:srgbClr val="EAEA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The Golden Rules of Professional Git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2995" y="1276649"/>
            <a:ext cx="5617257" cy="2334444"/>
          </a:xfrm>
          <a:custGeom>
            <a:avLst/>
            <a:gdLst/>
            <a:ahLst/>
            <a:cxnLst/>
            <a:rect l="l" t="t" r="r" b="b"/>
            <a:pathLst>
              <a:path w="5617257" h="2334444">
                <a:moveTo>
                  <a:pt x="0" y="0"/>
                </a:moveTo>
                <a:lnTo>
                  <a:pt x="5617257" y="0"/>
                </a:lnTo>
                <a:lnTo>
                  <a:pt x="5617257" y="2334444"/>
                </a:lnTo>
                <a:lnTo>
                  <a:pt x="0" y="2334444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382995" y="1276649"/>
            <a:ext cx="36476" cy="2334444"/>
          </a:xfrm>
          <a:custGeom>
            <a:avLst/>
            <a:gdLst/>
            <a:ahLst/>
            <a:cxnLst/>
            <a:rect l="l" t="t" r="r" b="b"/>
            <a:pathLst>
              <a:path w="36476" h="2334444">
                <a:moveTo>
                  <a:pt x="0" y="0"/>
                </a:moveTo>
                <a:lnTo>
                  <a:pt x="36476" y="0"/>
                </a:lnTo>
                <a:lnTo>
                  <a:pt x="36476" y="2334444"/>
                </a:lnTo>
                <a:lnTo>
                  <a:pt x="0" y="2334444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8" name="Shape 6"/>
          <p:cNvSpPr/>
          <p:nvPr/>
        </p:nvSpPr>
        <p:spPr>
          <a:xfrm>
            <a:off x="620087" y="1495503"/>
            <a:ext cx="437708" cy="437708"/>
          </a:xfrm>
          <a:custGeom>
            <a:avLst/>
            <a:gdLst/>
            <a:ahLst/>
            <a:cxnLst/>
            <a:rect l="l" t="t" r="r" b="b"/>
            <a:pathLst>
              <a:path w="437708" h="437708">
                <a:moveTo>
                  <a:pt x="0" y="0"/>
                </a:moveTo>
                <a:lnTo>
                  <a:pt x="437708" y="0"/>
                </a:lnTo>
                <a:lnTo>
                  <a:pt x="437708" y="437708"/>
                </a:lnTo>
                <a:lnTo>
                  <a:pt x="0" y="437708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9" name="Text 7"/>
          <p:cNvSpPr/>
          <p:nvPr/>
        </p:nvSpPr>
        <p:spPr>
          <a:xfrm>
            <a:off x="565373" y="1495503"/>
            <a:ext cx="547135" cy="4377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23" b="1" dirty="0">
                <a:solidFill>
                  <a:srgbClr val="1A1A1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203698" y="1568455"/>
            <a:ext cx="1732595" cy="2918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23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Atomic Commits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20087" y="2079114"/>
            <a:ext cx="5234262" cy="4741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9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One logical change per commit. </a:t>
            </a:r>
            <a:r>
              <a:rPr lang="en-US" sz="1149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This makes it easier to revert specific changes</a:t>
            </a:r>
            <a:r>
              <a:rPr lang="en-US" sz="1149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without affecting other work.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20087" y="3095874"/>
            <a:ext cx="5161310" cy="9119"/>
          </a:xfrm>
          <a:custGeom>
            <a:avLst/>
            <a:gdLst/>
            <a:ahLst/>
            <a:cxnLst/>
            <a:rect l="l" t="t" r="r" b="b"/>
            <a:pathLst>
              <a:path w="5161310" h="9119">
                <a:moveTo>
                  <a:pt x="0" y="0"/>
                </a:moveTo>
                <a:lnTo>
                  <a:pt x="5161310" y="0"/>
                </a:lnTo>
                <a:lnTo>
                  <a:pt x="5161310" y="9119"/>
                </a:lnTo>
                <a:lnTo>
                  <a:pt x="0" y="9119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10196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620087" y="3209861"/>
            <a:ext cx="5225143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b="1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Single purpose ✓ Revertible ✓ Clear history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204857" y="1276649"/>
            <a:ext cx="5617257" cy="2334444"/>
          </a:xfrm>
          <a:custGeom>
            <a:avLst/>
            <a:gdLst/>
            <a:ahLst/>
            <a:cxnLst/>
            <a:rect l="l" t="t" r="r" b="b"/>
            <a:pathLst>
              <a:path w="5617257" h="2334444">
                <a:moveTo>
                  <a:pt x="0" y="0"/>
                </a:moveTo>
                <a:lnTo>
                  <a:pt x="5617257" y="0"/>
                </a:lnTo>
                <a:lnTo>
                  <a:pt x="5617257" y="2334444"/>
                </a:lnTo>
                <a:lnTo>
                  <a:pt x="0" y="2334444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6204857" y="1276649"/>
            <a:ext cx="36476" cy="2334444"/>
          </a:xfrm>
          <a:custGeom>
            <a:avLst/>
            <a:gdLst/>
            <a:ahLst/>
            <a:cxnLst/>
            <a:rect l="l" t="t" r="r" b="b"/>
            <a:pathLst>
              <a:path w="36476" h="2334444">
                <a:moveTo>
                  <a:pt x="0" y="0"/>
                </a:moveTo>
                <a:lnTo>
                  <a:pt x="36476" y="0"/>
                </a:lnTo>
                <a:lnTo>
                  <a:pt x="36476" y="2334444"/>
                </a:lnTo>
                <a:lnTo>
                  <a:pt x="0" y="2334444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6" name="Shape 14"/>
          <p:cNvSpPr/>
          <p:nvPr/>
        </p:nvSpPr>
        <p:spPr>
          <a:xfrm>
            <a:off x="6441949" y="1495503"/>
            <a:ext cx="437708" cy="437708"/>
          </a:xfrm>
          <a:custGeom>
            <a:avLst/>
            <a:gdLst/>
            <a:ahLst/>
            <a:cxnLst/>
            <a:rect l="l" t="t" r="r" b="b"/>
            <a:pathLst>
              <a:path w="437708" h="437708">
                <a:moveTo>
                  <a:pt x="0" y="0"/>
                </a:moveTo>
                <a:lnTo>
                  <a:pt x="437708" y="0"/>
                </a:lnTo>
                <a:lnTo>
                  <a:pt x="437708" y="437708"/>
                </a:lnTo>
                <a:lnTo>
                  <a:pt x="0" y="437708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7" name="Text 15"/>
          <p:cNvSpPr/>
          <p:nvPr/>
        </p:nvSpPr>
        <p:spPr>
          <a:xfrm>
            <a:off x="6387236" y="1495503"/>
            <a:ext cx="547135" cy="4377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23" b="1" dirty="0">
                <a:solidFill>
                  <a:srgbClr val="1A1A1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025560" y="1568455"/>
            <a:ext cx="2270612" cy="2918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23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Never Commit to Main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441949" y="2079114"/>
            <a:ext cx="5234262" cy="4741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9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Protecting the </a:t>
            </a:r>
            <a:r>
              <a:rPr lang="en-US" sz="1149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"Source of Truth"</a:t>
            </a:r>
            <a:r>
              <a:rPr lang="en-US" sz="1149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All changes go through review and testing before reaching production code.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441949" y="3095874"/>
            <a:ext cx="5161310" cy="9119"/>
          </a:xfrm>
          <a:custGeom>
            <a:avLst/>
            <a:gdLst/>
            <a:ahLst/>
            <a:cxnLst/>
            <a:rect l="l" t="t" r="r" b="b"/>
            <a:pathLst>
              <a:path w="5161310" h="9119">
                <a:moveTo>
                  <a:pt x="0" y="0"/>
                </a:moveTo>
                <a:lnTo>
                  <a:pt x="5161310" y="0"/>
                </a:lnTo>
                <a:lnTo>
                  <a:pt x="5161310" y="9119"/>
                </a:lnTo>
                <a:lnTo>
                  <a:pt x="0" y="9119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10196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6441949" y="3209861"/>
            <a:ext cx="5225143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b="1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Protected branch ✓ Enforced review ✓ Stable production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2995" y="3793472"/>
            <a:ext cx="5617257" cy="2334444"/>
          </a:xfrm>
          <a:custGeom>
            <a:avLst/>
            <a:gdLst/>
            <a:ahLst/>
            <a:cxnLst/>
            <a:rect l="l" t="t" r="r" b="b"/>
            <a:pathLst>
              <a:path w="5617257" h="2334444">
                <a:moveTo>
                  <a:pt x="0" y="0"/>
                </a:moveTo>
                <a:lnTo>
                  <a:pt x="5617257" y="0"/>
                </a:lnTo>
                <a:lnTo>
                  <a:pt x="5617257" y="2334444"/>
                </a:lnTo>
                <a:lnTo>
                  <a:pt x="0" y="2334444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382995" y="3793472"/>
            <a:ext cx="36476" cy="2334444"/>
          </a:xfrm>
          <a:custGeom>
            <a:avLst/>
            <a:gdLst/>
            <a:ahLst/>
            <a:cxnLst/>
            <a:rect l="l" t="t" r="r" b="b"/>
            <a:pathLst>
              <a:path w="36476" h="2334444">
                <a:moveTo>
                  <a:pt x="0" y="0"/>
                </a:moveTo>
                <a:lnTo>
                  <a:pt x="36476" y="0"/>
                </a:lnTo>
                <a:lnTo>
                  <a:pt x="36476" y="2334444"/>
                </a:lnTo>
                <a:lnTo>
                  <a:pt x="0" y="2334444"/>
                </a:lnTo>
                <a:lnTo>
                  <a:pt x="0" y="0"/>
                </a:ln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24" name="Shape 22"/>
          <p:cNvSpPr/>
          <p:nvPr/>
        </p:nvSpPr>
        <p:spPr>
          <a:xfrm>
            <a:off x="620087" y="4012326"/>
            <a:ext cx="437708" cy="437708"/>
          </a:xfrm>
          <a:custGeom>
            <a:avLst/>
            <a:gdLst/>
            <a:ahLst/>
            <a:cxnLst/>
            <a:rect l="l" t="t" r="r" b="b"/>
            <a:pathLst>
              <a:path w="437708" h="437708">
                <a:moveTo>
                  <a:pt x="0" y="0"/>
                </a:moveTo>
                <a:lnTo>
                  <a:pt x="437708" y="0"/>
                </a:lnTo>
                <a:lnTo>
                  <a:pt x="437708" y="437708"/>
                </a:lnTo>
                <a:lnTo>
                  <a:pt x="0" y="437708"/>
                </a:lnTo>
                <a:lnTo>
                  <a:pt x="0" y="0"/>
                </a:ln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25" name="Text 23"/>
          <p:cNvSpPr/>
          <p:nvPr/>
        </p:nvSpPr>
        <p:spPr>
          <a:xfrm>
            <a:off x="565373" y="4012326"/>
            <a:ext cx="547135" cy="4377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23" b="1" dirty="0">
                <a:solidFill>
                  <a:srgbClr val="1A1A1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203698" y="4085277"/>
            <a:ext cx="2234136" cy="2918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23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Meaningful Messages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20087" y="4595937"/>
            <a:ext cx="5234262" cy="4741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9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Avoid vague messages like "fixed bug". </a:t>
            </a:r>
            <a:r>
              <a:rPr lang="en-US" sz="1149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 structured format with context</a:t>
            </a:r>
            <a:r>
              <a:rPr lang="en-US" sz="1149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better history and automated tooling.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29206" y="5179548"/>
            <a:ext cx="5152191" cy="328281"/>
          </a:xfrm>
          <a:custGeom>
            <a:avLst/>
            <a:gdLst/>
            <a:ahLst/>
            <a:cxnLst/>
            <a:rect l="l" t="t" r="r" b="b"/>
            <a:pathLst>
              <a:path w="5152191" h="328281">
                <a:moveTo>
                  <a:pt x="0" y="0"/>
                </a:moveTo>
                <a:lnTo>
                  <a:pt x="5152191" y="0"/>
                </a:lnTo>
                <a:lnTo>
                  <a:pt x="5152191" y="328281"/>
                </a:lnTo>
                <a:lnTo>
                  <a:pt x="0" y="328281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20000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629206" y="5179548"/>
            <a:ext cx="18238" cy="328281"/>
          </a:xfrm>
          <a:custGeom>
            <a:avLst/>
            <a:gdLst/>
            <a:ahLst/>
            <a:cxnLst/>
            <a:rect l="l" t="t" r="r" b="b"/>
            <a:pathLst>
              <a:path w="18238" h="328281">
                <a:moveTo>
                  <a:pt x="0" y="0"/>
                </a:moveTo>
                <a:lnTo>
                  <a:pt x="18238" y="0"/>
                </a:lnTo>
                <a:lnTo>
                  <a:pt x="18238" y="328281"/>
                </a:lnTo>
                <a:lnTo>
                  <a:pt x="0" y="328281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0" name="Text 28"/>
          <p:cNvSpPr/>
          <p:nvPr/>
        </p:nvSpPr>
        <p:spPr>
          <a:xfrm>
            <a:off x="747752" y="5252500"/>
            <a:ext cx="4988051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Fix(Auth): Resolve timeout in login handler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20087" y="5580781"/>
            <a:ext cx="5161310" cy="328281"/>
          </a:xfrm>
          <a:custGeom>
            <a:avLst/>
            <a:gdLst/>
            <a:ahLst/>
            <a:cxnLst/>
            <a:rect l="l" t="t" r="r" b="b"/>
            <a:pathLst>
              <a:path w="5161310" h="328281">
                <a:moveTo>
                  <a:pt x="0" y="0"/>
                </a:moveTo>
                <a:lnTo>
                  <a:pt x="5161310" y="0"/>
                </a:lnTo>
                <a:lnTo>
                  <a:pt x="5161310" y="328281"/>
                </a:lnTo>
                <a:lnTo>
                  <a:pt x="0" y="328281"/>
                </a:lnTo>
                <a:lnTo>
                  <a:pt x="0" y="0"/>
                </a:lnTo>
                <a:close/>
              </a:path>
            </a:pathLst>
          </a:custGeom>
          <a:solidFill>
            <a:srgbClr val="959595">
              <a:alpha val="10196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729514" y="5653732"/>
            <a:ext cx="5006289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"fixed bug"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204857" y="3793472"/>
            <a:ext cx="5617257" cy="2334444"/>
          </a:xfrm>
          <a:custGeom>
            <a:avLst/>
            <a:gdLst/>
            <a:ahLst/>
            <a:cxnLst/>
            <a:rect l="l" t="t" r="r" b="b"/>
            <a:pathLst>
              <a:path w="5617257" h="2334444">
                <a:moveTo>
                  <a:pt x="0" y="0"/>
                </a:moveTo>
                <a:lnTo>
                  <a:pt x="5617257" y="0"/>
                </a:lnTo>
                <a:lnTo>
                  <a:pt x="5617257" y="2334444"/>
                </a:lnTo>
                <a:lnTo>
                  <a:pt x="0" y="2334444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6204857" y="3793472"/>
            <a:ext cx="36476" cy="2334444"/>
          </a:xfrm>
          <a:custGeom>
            <a:avLst/>
            <a:gdLst/>
            <a:ahLst/>
            <a:cxnLst/>
            <a:rect l="l" t="t" r="r" b="b"/>
            <a:pathLst>
              <a:path w="36476" h="2334444">
                <a:moveTo>
                  <a:pt x="0" y="0"/>
                </a:moveTo>
                <a:lnTo>
                  <a:pt x="36476" y="0"/>
                </a:lnTo>
                <a:lnTo>
                  <a:pt x="36476" y="2334444"/>
                </a:lnTo>
                <a:lnTo>
                  <a:pt x="0" y="2334444"/>
                </a:lnTo>
                <a:lnTo>
                  <a:pt x="0" y="0"/>
                </a:ln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35" name="Shape 33"/>
          <p:cNvSpPr/>
          <p:nvPr/>
        </p:nvSpPr>
        <p:spPr>
          <a:xfrm>
            <a:off x="6441949" y="4012326"/>
            <a:ext cx="437708" cy="437708"/>
          </a:xfrm>
          <a:custGeom>
            <a:avLst/>
            <a:gdLst/>
            <a:ahLst/>
            <a:cxnLst/>
            <a:rect l="l" t="t" r="r" b="b"/>
            <a:pathLst>
              <a:path w="437708" h="437708">
                <a:moveTo>
                  <a:pt x="0" y="0"/>
                </a:moveTo>
                <a:lnTo>
                  <a:pt x="437708" y="0"/>
                </a:lnTo>
                <a:lnTo>
                  <a:pt x="437708" y="437708"/>
                </a:lnTo>
                <a:lnTo>
                  <a:pt x="0" y="437708"/>
                </a:lnTo>
                <a:lnTo>
                  <a:pt x="0" y="0"/>
                </a:ln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36" name="Text 34"/>
          <p:cNvSpPr/>
          <p:nvPr/>
        </p:nvSpPr>
        <p:spPr>
          <a:xfrm>
            <a:off x="6387236" y="4012326"/>
            <a:ext cx="547135" cy="4377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23" b="1" dirty="0">
                <a:solidFill>
                  <a:srgbClr val="1A1A1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04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025560" y="4085277"/>
            <a:ext cx="2006163" cy="2918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23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Pull Requests (PRs)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441949" y="4595937"/>
            <a:ext cx="5234262" cy="4741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9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gateway for </a:t>
            </a:r>
            <a:r>
              <a:rPr lang="en-US" sz="1149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peer review and quality control</a:t>
            </a:r>
            <a:r>
              <a:rPr lang="en-US" sz="1149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Enforces code review, automated checks, and discussion before integration.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441949" y="5612697"/>
            <a:ext cx="5161310" cy="9119"/>
          </a:xfrm>
          <a:custGeom>
            <a:avLst/>
            <a:gdLst/>
            <a:ahLst/>
            <a:cxnLst/>
            <a:rect l="l" t="t" r="r" b="b"/>
            <a:pathLst>
              <a:path w="5161310" h="9119">
                <a:moveTo>
                  <a:pt x="0" y="0"/>
                </a:moveTo>
                <a:lnTo>
                  <a:pt x="5161310" y="0"/>
                </a:lnTo>
                <a:lnTo>
                  <a:pt x="5161310" y="9119"/>
                </a:lnTo>
                <a:lnTo>
                  <a:pt x="0" y="9119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10196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6441949" y="5726684"/>
            <a:ext cx="5225143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b="1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Code review ✓ Automated tests ✓ Quality gate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382995" y="6310295"/>
            <a:ext cx="11444248" cy="547135"/>
          </a:xfrm>
          <a:custGeom>
            <a:avLst/>
            <a:gdLst/>
            <a:ahLst/>
            <a:cxnLst/>
            <a:rect l="l" t="t" r="r" b="b"/>
            <a:pathLst>
              <a:path w="11444248" h="547135">
                <a:moveTo>
                  <a:pt x="0" y="0"/>
                </a:moveTo>
                <a:lnTo>
                  <a:pt x="11444248" y="0"/>
                </a:lnTo>
                <a:lnTo>
                  <a:pt x="11444248" y="547135"/>
                </a:lnTo>
                <a:lnTo>
                  <a:pt x="0" y="54713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D85D3C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2" name="Shape 40"/>
          <p:cNvSpPr/>
          <p:nvPr/>
        </p:nvSpPr>
        <p:spPr>
          <a:xfrm>
            <a:off x="382995" y="6310295"/>
            <a:ext cx="36476" cy="547135"/>
          </a:xfrm>
          <a:custGeom>
            <a:avLst/>
            <a:gdLst/>
            <a:ahLst/>
            <a:cxnLst/>
            <a:rect l="l" t="t" r="r" b="b"/>
            <a:pathLst>
              <a:path w="36476" h="547135">
                <a:moveTo>
                  <a:pt x="0" y="0"/>
                </a:moveTo>
                <a:lnTo>
                  <a:pt x="36476" y="0"/>
                </a:lnTo>
                <a:lnTo>
                  <a:pt x="36476" y="547135"/>
                </a:lnTo>
                <a:lnTo>
                  <a:pt x="0" y="547135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3" name="Shape 41"/>
          <p:cNvSpPr/>
          <p:nvPr/>
        </p:nvSpPr>
        <p:spPr>
          <a:xfrm>
            <a:off x="590450" y="6492673"/>
            <a:ext cx="123105" cy="164141"/>
          </a:xfrm>
          <a:custGeom>
            <a:avLst/>
            <a:gdLst/>
            <a:ahLst/>
            <a:cxnLst/>
            <a:rect l="l" t="t" r="r" b="b"/>
            <a:pathLst>
              <a:path w="123105" h="164141">
                <a:moveTo>
                  <a:pt x="93900" y="123105"/>
                </a:moveTo>
                <a:cubicBezTo>
                  <a:pt x="96240" y="115956"/>
                  <a:pt x="100921" y="109481"/>
                  <a:pt x="106211" y="103902"/>
                </a:cubicBezTo>
                <a:cubicBezTo>
                  <a:pt x="116694" y="92874"/>
                  <a:pt x="123105" y="77967"/>
                  <a:pt x="123105" y="61553"/>
                </a:cubicBezTo>
                <a:cubicBezTo>
                  <a:pt x="123105" y="27570"/>
                  <a:pt x="95535" y="0"/>
                  <a:pt x="61553" y="0"/>
                </a:cubicBezTo>
                <a:cubicBezTo>
                  <a:pt x="27570" y="0"/>
                  <a:pt x="0" y="27570"/>
                  <a:pt x="0" y="61553"/>
                </a:cubicBezTo>
                <a:cubicBezTo>
                  <a:pt x="0" y="77967"/>
                  <a:pt x="6412" y="92874"/>
                  <a:pt x="16895" y="103902"/>
                </a:cubicBezTo>
                <a:cubicBezTo>
                  <a:pt x="22185" y="109481"/>
                  <a:pt x="26897" y="115956"/>
                  <a:pt x="29205" y="123105"/>
                </a:cubicBezTo>
                <a:lnTo>
                  <a:pt x="93868" y="123105"/>
                </a:lnTo>
                <a:close/>
                <a:moveTo>
                  <a:pt x="92329" y="138494"/>
                </a:moveTo>
                <a:lnTo>
                  <a:pt x="30776" y="138494"/>
                </a:lnTo>
                <a:lnTo>
                  <a:pt x="30776" y="143623"/>
                </a:lnTo>
                <a:cubicBezTo>
                  <a:pt x="30776" y="157793"/>
                  <a:pt x="42253" y="169270"/>
                  <a:pt x="56423" y="169270"/>
                </a:cubicBezTo>
                <a:lnTo>
                  <a:pt x="66682" y="169270"/>
                </a:lnTo>
                <a:cubicBezTo>
                  <a:pt x="80852" y="169270"/>
                  <a:pt x="92329" y="157793"/>
                  <a:pt x="92329" y="143623"/>
                </a:cubicBezTo>
                <a:lnTo>
                  <a:pt x="92329" y="138494"/>
                </a:lnTo>
                <a:close/>
                <a:moveTo>
                  <a:pt x="58988" y="35906"/>
                </a:moveTo>
                <a:cubicBezTo>
                  <a:pt x="46229" y="35906"/>
                  <a:pt x="35906" y="46229"/>
                  <a:pt x="35906" y="58988"/>
                </a:cubicBezTo>
                <a:cubicBezTo>
                  <a:pt x="35906" y="63252"/>
                  <a:pt x="32475" y="66682"/>
                  <a:pt x="28212" y="66682"/>
                </a:cubicBezTo>
                <a:cubicBezTo>
                  <a:pt x="23948" y="66682"/>
                  <a:pt x="20518" y="63252"/>
                  <a:pt x="20518" y="58988"/>
                </a:cubicBezTo>
                <a:cubicBezTo>
                  <a:pt x="20518" y="37733"/>
                  <a:pt x="37733" y="20518"/>
                  <a:pt x="58988" y="20518"/>
                </a:cubicBezTo>
                <a:cubicBezTo>
                  <a:pt x="63252" y="20518"/>
                  <a:pt x="66682" y="23948"/>
                  <a:pt x="66682" y="28212"/>
                </a:cubicBezTo>
                <a:cubicBezTo>
                  <a:pt x="66682" y="32475"/>
                  <a:pt x="63252" y="35906"/>
                  <a:pt x="58988" y="35906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4" name="Text 42"/>
          <p:cNvSpPr/>
          <p:nvPr/>
        </p:nvSpPr>
        <p:spPr>
          <a:xfrm>
            <a:off x="835442" y="6456197"/>
            <a:ext cx="10927969" cy="2553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2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These rules transform Git from a simple VCS into a </a:t>
            </a:r>
            <a:r>
              <a:rPr lang="en-US" sz="1292" b="1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robust quality assurance system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A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381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" name="Shape 1"/>
          <p:cNvSpPr/>
          <p:nvPr/>
        </p:nvSpPr>
        <p:spPr>
          <a:xfrm>
            <a:off x="526256" y="57150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29766" y="38695"/>
                </a:moveTo>
                <a:cubicBezTo>
                  <a:pt x="34694" y="38695"/>
                  <a:pt x="38695" y="34694"/>
                  <a:pt x="38695" y="29766"/>
                </a:cubicBezTo>
                <a:cubicBezTo>
                  <a:pt x="38695" y="24837"/>
                  <a:pt x="34694" y="20836"/>
                  <a:pt x="29766" y="20836"/>
                </a:cubicBezTo>
                <a:cubicBezTo>
                  <a:pt x="24837" y="20836"/>
                  <a:pt x="20836" y="24837"/>
                  <a:pt x="20836" y="29766"/>
                </a:cubicBezTo>
                <a:cubicBezTo>
                  <a:pt x="20836" y="34694"/>
                  <a:pt x="24837" y="38695"/>
                  <a:pt x="29766" y="38695"/>
                </a:cubicBezTo>
                <a:close/>
                <a:moveTo>
                  <a:pt x="59531" y="29766"/>
                </a:moveTo>
                <a:cubicBezTo>
                  <a:pt x="59531" y="41970"/>
                  <a:pt x="52201" y="52462"/>
                  <a:pt x="41672" y="57038"/>
                </a:cubicBezTo>
                <a:lnTo>
                  <a:pt x="41672" y="83344"/>
                </a:lnTo>
                <a:lnTo>
                  <a:pt x="107156" y="83344"/>
                </a:lnTo>
                <a:cubicBezTo>
                  <a:pt x="117016" y="83344"/>
                  <a:pt x="125016" y="75344"/>
                  <a:pt x="125016" y="65484"/>
                </a:cubicBezTo>
                <a:lnTo>
                  <a:pt x="125016" y="57038"/>
                </a:lnTo>
                <a:cubicBezTo>
                  <a:pt x="114486" y="52462"/>
                  <a:pt x="107156" y="41970"/>
                  <a:pt x="107156" y="29766"/>
                </a:cubicBezTo>
                <a:cubicBezTo>
                  <a:pt x="107156" y="13320"/>
                  <a:pt x="120476" y="0"/>
                  <a:pt x="136922" y="0"/>
                </a:cubicBezTo>
                <a:cubicBezTo>
                  <a:pt x="153367" y="0"/>
                  <a:pt x="166688" y="13320"/>
                  <a:pt x="166688" y="29766"/>
                </a:cubicBezTo>
                <a:cubicBezTo>
                  <a:pt x="166688" y="41970"/>
                  <a:pt x="159358" y="52462"/>
                  <a:pt x="148828" y="57038"/>
                </a:cubicBezTo>
                <a:lnTo>
                  <a:pt x="148828" y="65484"/>
                </a:lnTo>
                <a:cubicBezTo>
                  <a:pt x="148828" y="88516"/>
                  <a:pt x="130187" y="107156"/>
                  <a:pt x="107156" y="107156"/>
                </a:cubicBezTo>
                <a:lnTo>
                  <a:pt x="41672" y="107156"/>
                </a:lnTo>
                <a:lnTo>
                  <a:pt x="41672" y="133462"/>
                </a:lnTo>
                <a:cubicBezTo>
                  <a:pt x="52201" y="138038"/>
                  <a:pt x="59531" y="148530"/>
                  <a:pt x="59531" y="160734"/>
                </a:cubicBezTo>
                <a:cubicBezTo>
                  <a:pt x="59531" y="177180"/>
                  <a:pt x="46211" y="190500"/>
                  <a:pt x="29766" y="190500"/>
                </a:cubicBezTo>
                <a:cubicBezTo>
                  <a:pt x="13320" y="190500"/>
                  <a:pt x="0" y="177180"/>
                  <a:pt x="0" y="160734"/>
                </a:cubicBezTo>
                <a:cubicBezTo>
                  <a:pt x="0" y="148530"/>
                  <a:pt x="7330" y="138038"/>
                  <a:pt x="17859" y="133462"/>
                </a:cubicBezTo>
                <a:lnTo>
                  <a:pt x="17859" y="57076"/>
                </a:lnTo>
                <a:cubicBezTo>
                  <a:pt x="7330" y="52462"/>
                  <a:pt x="0" y="41970"/>
                  <a:pt x="0" y="29766"/>
                </a:cubicBezTo>
                <a:cubicBezTo>
                  <a:pt x="0" y="13320"/>
                  <a:pt x="13320" y="0"/>
                  <a:pt x="29766" y="0"/>
                </a:cubicBezTo>
                <a:cubicBezTo>
                  <a:pt x="46211" y="0"/>
                  <a:pt x="59531" y="13320"/>
                  <a:pt x="59531" y="29766"/>
                </a:cubicBezTo>
                <a:close/>
                <a:moveTo>
                  <a:pt x="145852" y="29766"/>
                </a:moveTo>
                <a:cubicBezTo>
                  <a:pt x="145852" y="24837"/>
                  <a:pt x="141850" y="20836"/>
                  <a:pt x="136922" y="20836"/>
                </a:cubicBezTo>
                <a:cubicBezTo>
                  <a:pt x="131993" y="20836"/>
                  <a:pt x="127992" y="24837"/>
                  <a:pt x="127992" y="29766"/>
                </a:cubicBezTo>
                <a:cubicBezTo>
                  <a:pt x="127992" y="34694"/>
                  <a:pt x="131993" y="38695"/>
                  <a:pt x="136922" y="38695"/>
                </a:cubicBezTo>
                <a:cubicBezTo>
                  <a:pt x="141850" y="38695"/>
                  <a:pt x="145852" y="34694"/>
                  <a:pt x="145852" y="29766"/>
                </a:cubicBezTo>
                <a:close/>
                <a:moveTo>
                  <a:pt x="29766" y="169664"/>
                </a:moveTo>
                <a:cubicBezTo>
                  <a:pt x="34694" y="169664"/>
                  <a:pt x="38695" y="165663"/>
                  <a:pt x="38695" y="160734"/>
                </a:cubicBezTo>
                <a:cubicBezTo>
                  <a:pt x="38695" y="155806"/>
                  <a:pt x="34694" y="151805"/>
                  <a:pt x="29766" y="151805"/>
                </a:cubicBezTo>
                <a:cubicBezTo>
                  <a:pt x="24837" y="151805"/>
                  <a:pt x="20836" y="155806"/>
                  <a:pt x="20836" y="160734"/>
                </a:cubicBezTo>
                <a:cubicBezTo>
                  <a:pt x="20836" y="165663"/>
                  <a:pt x="24837" y="169664"/>
                  <a:pt x="29766" y="169664"/>
                </a:cubicBez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4" name="Text 2"/>
          <p:cNvSpPr/>
          <p:nvPr/>
        </p:nvSpPr>
        <p:spPr>
          <a:xfrm>
            <a:off x="952500" y="381000"/>
            <a:ext cx="3762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Branching Model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52500" y="571500"/>
            <a:ext cx="38671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AEA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Introduction to Git Flow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5763" y="1185863"/>
            <a:ext cx="11420475" cy="1152525"/>
          </a:xfrm>
          <a:custGeom>
            <a:avLst/>
            <a:gdLst/>
            <a:ahLst/>
            <a:cxnLst/>
            <a:rect l="l" t="t" r="r" b="b"/>
            <a:pathLst>
              <a:path w="11420475" h="1152525">
                <a:moveTo>
                  <a:pt x="114296" y="0"/>
                </a:moveTo>
                <a:lnTo>
                  <a:pt x="11306179" y="0"/>
                </a:lnTo>
                <a:cubicBezTo>
                  <a:pt x="11369303" y="0"/>
                  <a:pt x="11420475" y="51172"/>
                  <a:pt x="11420475" y="114296"/>
                </a:cubicBezTo>
                <a:lnTo>
                  <a:pt x="11420475" y="1038229"/>
                </a:lnTo>
                <a:cubicBezTo>
                  <a:pt x="11420475" y="1101353"/>
                  <a:pt x="11369303" y="1152525"/>
                  <a:pt x="11306179" y="1152525"/>
                </a:cubicBezTo>
                <a:lnTo>
                  <a:pt x="114296" y="1152525"/>
                </a:lnTo>
                <a:cubicBezTo>
                  <a:pt x="51172" y="1152525"/>
                  <a:pt x="0" y="1101353"/>
                  <a:pt x="0" y="1038229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solidFill>
            <a:srgbClr val="EAEAEA">
              <a:alpha val="5098"/>
            </a:srgbClr>
          </a:solidFill>
          <a:ln w="12700">
            <a:solidFill>
              <a:srgbClr val="EAEAEA">
                <a:alpha val="10196"/>
              </a:srgbClr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2925" y="1343025"/>
            <a:ext cx="11201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What is Git Flow?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42925" y="1685925"/>
            <a:ext cx="111823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Git Flow is a strict branching model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designed around the project release. It provides a robust framework for managing large-scale development with multiple parallel workstreams, ensuring stability while enabling rapid feature development.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90525" y="2505075"/>
            <a:ext cx="5619750" cy="3562350"/>
          </a:xfrm>
          <a:custGeom>
            <a:avLst/>
            <a:gdLst/>
            <a:ahLst/>
            <a:cxnLst/>
            <a:rect l="l" t="t" r="r" b="b"/>
            <a:pathLst>
              <a:path w="5619750" h="3562350">
                <a:moveTo>
                  <a:pt x="114316" y="0"/>
                </a:moveTo>
                <a:lnTo>
                  <a:pt x="5505434" y="0"/>
                </a:lnTo>
                <a:cubicBezTo>
                  <a:pt x="5568569" y="0"/>
                  <a:pt x="5619750" y="51181"/>
                  <a:pt x="5619750" y="114316"/>
                </a:cubicBezTo>
                <a:lnTo>
                  <a:pt x="5619750" y="3448034"/>
                </a:lnTo>
                <a:cubicBezTo>
                  <a:pt x="5619750" y="3511169"/>
                  <a:pt x="5568569" y="3562350"/>
                  <a:pt x="5505434" y="3562350"/>
                </a:cubicBezTo>
                <a:lnTo>
                  <a:pt x="114316" y="3562350"/>
                </a:lnTo>
                <a:cubicBezTo>
                  <a:pt x="51181" y="3562350"/>
                  <a:pt x="0" y="3511169"/>
                  <a:pt x="0" y="3448034"/>
                </a:cubicBezTo>
                <a:lnTo>
                  <a:pt x="0" y="114316"/>
                </a:lnTo>
                <a:cubicBezTo>
                  <a:pt x="0" y="51223"/>
                  <a:pt x="51223" y="0"/>
                  <a:pt x="114316" y="0"/>
                </a:cubicBezTo>
                <a:close/>
              </a:path>
            </a:pathLst>
          </a:custGeom>
          <a:gradFill flip="none" rotWithShape="1">
            <a:gsLst>
              <a:gs pos="0">
                <a:srgbClr val="D85D3C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2540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52450" y="2667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1" name="Shape 9"/>
          <p:cNvSpPr/>
          <p:nvPr/>
        </p:nvSpPr>
        <p:spPr>
          <a:xfrm>
            <a:off x="648891" y="2771775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96441" y="21431"/>
                </a:moveTo>
                <a:cubicBezTo>
                  <a:pt x="90527" y="21431"/>
                  <a:pt x="85725" y="26233"/>
                  <a:pt x="85725" y="32147"/>
                </a:cubicBezTo>
                <a:cubicBezTo>
                  <a:pt x="85725" y="38061"/>
                  <a:pt x="90527" y="42863"/>
                  <a:pt x="96441" y="42863"/>
                </a:cubicBezTo>
                <a:cubicBezTo>
                  <a:pt x="102355" y="42863"/>
                  <a:pt x="107156" y="38061"/>
                  <a:pt x="107156" y="32147"/>
                </a:cubicBezTo>
                <a:cubicBezTo>
                  <a:pt x="107156" y="26233"/>
                  <a:pt x="102355" y="21431"/>
                  <a:pt x="96441" y="21431"/>
                </a:cubicBezTo>
                <a:close/>
                <a:moveTo>
                  <a:pt x="64294" y="32147"/>
                </a:moveTo>
                <a:cubicBezTo>
                  <a:pt x="64294" y="14399"/>
                  <a:pt x="78693" y="0"/>
                  <a:pt x="96441" y="0"/>
                </a:cubicBezTo>
                <a:cubicBezTo>
                  <a:pt x="114188" y="0"/>
                  <a:pt x="128588" y="14399"/>
                  <a:pt x="128588" y="32147"/>
                </a:cubicBezTo>
                <a:cubicBezTo>
                  <a:pt x="128588" y="46144"/>
                  <a:pt x="119647" y="58065"/>
                  <a:pt x="107156" y="62452"/>
                </a:cubicBezTo>
                <a:lnTo>
                  <a:pt x="107156" y="148813"/>
                </a:lnTo>
                <a:cubicBezTo>
                  <a:pt x="128219" y="144025"/>
                  <a:pt x="144058" y="125473"/>
                  <a:pt x="144627" y="103104"/>
                </a:cubicBezTo>
                <a:lnTo>
                  <a:pt x="139236" y="107826"/>
                </a:lnTo>
                <a:cubicBezTo>
                  <a:pt x="135888" y="110739"/>
                  <a:pt x="130831" y="110404"/>
                  <a:pt x="127884" y="107056"/>
                </a:cubicBezTo>
                <a:cubicBezTo>
                  <a:pt x="124937" y="103707"/>
                  <a:pt x="125306" y="98651"/>
                  <a:pt x="128654" y="95704"/>
                </a:cubicBezTo>
                <a:lnTo>
                  <a:pt x="150086" y="76952"/>
                </a:lnTo>
                <a:cubicBezTo>
                  <a:pt x="153099" y="74306"/>
                  <a:pt x="157654" y="74306"/>
                  <a:pt x="160667" y="76952"/>
                </a:cubicBezTo>
                <a:lnTo>
                  <a:pt x="182099" y="95704"/>
                </a:lnTo>
                <a:cubicBezTo>
                  <a:pt x="185447" y="98617"/>
                  <a:pt x="185782" y="103707"/>
                  <a:pt x="182869" y="107056"/>
                </a:cubicBezTo>
                <a:cubicBezTo>
                  <a:pt x="179956" y="110404"/>
                  <a:pt x="174866" y="110739"/>
                  <a:pt x="171517" y="107826"/>
                </a:cubicBezTo>
                <a:lnTo>
                  <a:pt x="166092" y="103104"/>
                </a:lnTo>
                <a:cubicBezTo>
                  <a:pt x="165389" y="140977"/>
                  <a:pt x="134481" y="171450"/>
                  <a:pt x="96441" y="171450"/>
                </a:cubicBezTo>
                <a:cubicBezTo>
                  <a:pt x="58400" y="171450"/>
                  <a:pt x="27492" y="140977"/>
                  <a:pt x="26789" y="103104"/>
                </a:cubicBezTo>
                <a:lnTo>
                  <a:pt x="21364" y="107859"/>
                </a:lnTo>
                <a:cubicBezTo>
                  <a:pt x="18016" y="110773"/>
                  <a:pt x="12959" y="110438"/>
                  <a:pt x="10012" y="107089"/>
                </a:cubicBezTo>
                <a:cubicBezTo>
                  <a:pt x="7066" y="103741"/>
                  <a:pt x="7434" y="98684"/>
                  <a:pt x="10783" y="95737"/>
                </a:cubicBezTo>
                <a:lnTo>
                  <a:pt x="32214" y="76985"/>
                </a:lnTo>
                <a:cubicBezTo>
                  <a:pt x="35228" y="74340"/>
                  <a:pt x="39782" y="74340"/>
                  <a:pt x="42796" y="76985"/>
                </a:cubicBezTo>
                <a:lnTo>
                  <a:pt x="64227" y="95737"/>
                </a:lnTo>
                <a:cubicBezTo>
                  <a:pt x="67575" y="98651"/>
                  <a:pt x="67910" y="103741"/>
                  <a:pt x="64997" y="107089"/>
                </a:cubicBezTo>
                <a:cubicBezTo>
                  <a:pt x="62084" y="110438"/>
                  <a:pt x="56994" y="110773"/>
                  <a:pt x="53645" y="107859"/>
                </a:cubicBezTo>
                <a:lnTo>
                  <a:pt x="48254" y="103138"/>
                </a:lnTo>
                <a:cubicBezTo>
                  <a:pt x="48857" y="125507"/>
                  <a:pt x="64696" y="144058"/>
                  <a:pt x="85725" y="148847"/>
                </a:cubicBezTo>
                <a:lnTo>
                  <a:pt x="85725" y="62485"/>
                </a:lnTo>
                <a:cubicBezTo>
                  <a:pt x="73235" y="58065"/>
                  <a:pt x="64294" y="46178"/>
                  <a:pt x="64294" y="32180"/>
                </a:cubicBez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12" name="Text 10"/>
          <p:cNvSpPr/>
          <p:nvPr/>
        </p:nvSpPr>
        <p:spPr>
          <a:xfrm>
            <a:off x="1047750" y="2724150"/>
            <a:ext cx="2200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Permanent Branches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52450" y="316230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Always present, representing different stages of your codebase lifecycle.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57213" y="3548063"/>
            <a:ext cx="5286375" cy="1114425"/>
          </a:xfrm>
          <a:custGeom>
            <a:avLst/>
            <a:gdLst/>
            <a:ahLst/>
            <a:cxnLst/>
            <a:rect l="l" t="t" r="r" b="b"/>
            <a:pathLst>
              <a:path w="5286375" h="1114425">
                <a:moveTo>
                  <a:pt x="76204" y="0"/>
                </a:moveTo>
                <a:lnTo>
                  <a:pt x="5210171" y="0"/>
                </a:lnTo>
                <a:cubicBezTo>
                  <a:pt x="5252257" y="0"/>
                  <a:pt x="5286375" y="34118"/>
                  <a:pt x="5286375" y="76204"/>
                </a:cubicBezTo>
                <a:lnTo>
                  <a:pt x="5286375" y="1038221"/>
                </a:lnTo>
                <a:cubicBezTo>
                  <a:pt x="5286375" y="1080307"/>
                  <a:pt x="5252257" y="1114425"/>
                  <a:pt x="5210171" y="1114425"/>
                </a:cubicBezTo>
                <a:lnTo>
                  <a:pt x="76204" y="1114425"/>
                </a:lnTo>
                <a:cubicBezTo>
                  <a:pt x="34118" y="1114425"/>
                  <a:pt x="0" y="1080307"/>
                  <a:pt x="0" y="1038221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1A1A1D">
              <a:alpha val="60000"/>
            </a:srgbClr>
          </a:solidFill>
          <a:ln w="12700">
            <a:solidFill>
              <a:srgbClr val="D85D3C">
                <a:alpha val="50196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714375" y="3705225"/>
            <a:ext cx="561975" cy="304800"/>
          </a:xfrm>
          <a:custGeom>
            <a:avLst/>
            <a:gdLst/>
            <a:ahLst/>
            <a:cxnLst/>
            <a:rect l="l" t="t" r="r" b="b"/>
            <a:pathLst>
              <a:path w="561975" h="304800">
                <a:moveTo>
                  <a:pt x="57150" y="0"/>
                </a:moveTo>
                <a:lnTo>
                  <a:pt x="504825" y="0"/>
                </a:lnTo>
                <a:cubicBezTo>
                  <a:pt x="536367" y="0"/>
                  <a:pt x="561975" y="25608"/>
                  <a:pt x="561975" y="57150"/>
                </a:cubicBezTo>
                <a:lnTo>
                  <a:pt x="561975" y="247650"/>
                </a:lnTo>
                <a:cubicBezTo>
                  <a:pt x="561975" y="279192"/>
                  <a:pt x="536367" y="304800"/>
                  <a:pt x="504825" y="304800"/>
                </a:cubicBezTo>
                <a:lnTo>
                  <a:pt x="57150" y="304800"/>
                </a:lnTo>
                <a:cubicBezTo>
                  <a:pt x="25608" y="304800"/>
                  <a:pt x="0" y="279192"/>
                  <a:pt x="0" y="2476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6" name="Text 14"/>
          <p:cNvSpPr/>
          <p:nvPr/>
        </p:nvSpPr>
        <p:spPr>
          <a:xfrm>
            <a:off x="828675" y="3762375"/>
            <a:ext cx="411361" cy="180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main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392436" y="3724275"/>
            <a:ext cx="1543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Source of Truth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14375" y="4086225"/>
            <a:ext cx="50482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Production-ready code. Always stable, always deployable. Tagged with semantic versions.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57213" y="4786313"/>
            <a:ext cx="5286375" cy="1114425"/>
          </a:xfrm>
          <a:custGeom>
            <a:avLst/>
            <a:gdLst/>
            <a:ahLst/>
            <a:cxnLst/>
            <a:rect l="l" t="t" r="r" b="b"/>
            <a:pathLst>
              <a:path w="5286375" h="1114425">
                <a:moveTo>
                  <a:pt x="76204" y="0"/>
                </a:moveTo>
                <a:lnTo>
                  <a:pt x="5210171" y="0"/>
                </a:lnTo>
                <a:cubicBezTo>
                  <a:pt x="5252257" y="0"/>
                  <a:pt x="5286375" y="34118"/>
                  <a:pt x="5286375" y="76204"/>
                </a:cubicBezTo>
                <a:lnTo>
                  <a:pt x="5286375" y="1038221"/>
                </a:lnTo>
                <a:cubicBezTo>
                  <a:pt x="5286375" y="1080307"/>
                  <a:pt x="5252257" y="1114425"/>
                  <a:pt x="5210171" y="1114425"/>
                </a:cubicBezTo>
                <a:lnTo>
                  <a:pt x="76204" y="1114425"/>
                </a:lnTo>
                <a:cubicBezTo>
                  <a:pt x="34118" y="1114425"/>
                  <a:pt x="0" y="1080307"/>
                  <a:pt x="0" y="1038221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1A1A1D">
              <a:alpha val="60000"/>
            </a:srgbClr>
          </a:solidFill>
          <a:ln w="12700">
            <a:solidFill>
              <a:srgbClr val="959595">
                <a:alpha val="50196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14375" y="4943475"/>
            <a:ext cx="819150" cy="304800"/>
          </a:xfrm>
          <a:custGeom>
            <a:avLst/>
            <a:gdLst/>
            <a:ahLst/>
            <a:cxnLst/>
            <a:rect l="l" t="t" r="r" b="b"/>
            <a:pathLst>
              <a:path w="819150" h="304800">
                <a:moveTo>
                  <a:pt x="57150" y="0"/>
                </a:moveTo>
                <a:lnTo>
                  <a:pt x="762000" y="0"/>
                </a:lnTo>
                <a:cubicBezTo>
                  <a:pt x="793542" y="0"/>
                  <a:pt x="819150" y="25608"/>
                  <a:pt x="819150" y="57150"/>
                </a:cubicBezTo>
                <a:lnTo>
                  <a:pt x="819150" y="247650"/>
                </a:lnTo>
                <a:cubicBezTo>
                  <a:pt x="819150" y="279192"/>
                  <a:pt x="793542" y="304800"/>
                  <a:pt x="762000" y="304800"/>
                </a:cubicBezTo>
                <a:lnTo>
                  <a:pt x="57150" y="304800"/>
                </a:lnTo>
                <a:cubicBezTo>
                  <a:pt x="25608" y="304800"/>
                  <a:pt x="0" y="279192"/>
                  <a:pt x="0" y="2476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21" name="Text 19"/>
          <p:cNvSpPr/>
          <p:nvPr/>
        </p:nvSpPr>
        <p:spPr>
          <a:xfrm>
            <a:off x="828675" y="5000625"/>
            <a:ext cx="662732" cy="180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develop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643807" y="4962525"/>
            <a:ext cx="1438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Bleeding Edge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14375" y="5324475"/>
            <a:ext cx="50482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Integration branch for features. Continuous integration runs here. Latest delivered changes.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81725" y="2505075"/>
            <a:ext cx="5619750" cy="3562350"/>
          </a:xfrm>
          <a:custGeom>
            <a:avLst/>
            <a:gdLst/>
            <a:ahLst/>
            <a:cxnLst/>
            <a:rect l="l" t="t" r="r" b="b"/>
            <a:pathLst>
              <a:path w="5619750" h="3562350">
                <a:moveTo>
                  <a:pt x="114316" y="0"/>
                </a:moveTo>
                <a:lnTo>
                  <a:pt x="5505434" y="0"/>
                </a:lnTo>
                <a:cubicBezTo>
                  <a:pt x="5568569" y="0"/>
                  <a:pt x="5619750" y="51181"/>
                  <a:pt x="5619750" y="114316"/>
                </a:cubicBezTo>
                <a:lnTo>
                  <a:pt x="5619750" y="3448034"/>
                </a:lnTo>
                <a:cubicBezTo>
                  <a:pt x="5619750" y="3511169"/>
                  <a:pt x="5568569" y="3562350"/>
                  <a:pt x="5505434" y="3562350"/>
                </a:cubicBezTo>
                <a:lnTo>
                  <a:pt x="114316" y="3562350"/>
                </a:lnTo>
                <a:cubicBezTo>
                  <a:pt x="51181" y="3562350"/>
                  <a:pt x="0" y="3511169"/>
                  <a:pt x="0" y="3448034"/>
                </a:cubicBezTo>
                <a:lnTo>
                  <a:pt x="0" y="114316"/>
                </a:lnTo>
                <a:cubicBezTo>
                  <a:pt x="0" y="51223"/>
                  <a:pt x="51223" y="0"/>
                  <a:pt x="114316" y="0"/>
                </a:cubicBezTo>
                <a:close/>
              </a:path>
            </a:pathLst>
          </a:custGeom>
          <a:gradFill flip="none" rotWithShape="1">
            <a:gsLst>
              <a:gs pos="0">
                <a:srgbClr val="959595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25400">
            <a:solidFill>
              <a:srgbClr val="959595">
                <a:alpha val="30196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6343650" y="2667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26" name="Shape 24"/>
          <p:cNvSpPr/>
          <p:nvPr/>
        </p:nvSpPr>
        <p:spPr>
          <a:xfrm>
            <a:off x="6440091" y="2771775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75043" y="32515"/>
                </a:moveTo>
                <a:lnTo>
                  <a:pt x="75043" y="49124"/>
                </a:lnTo>
                <a:lnTo>
                  <a:pt x="75210" y="49292"/>
                </a:lnTo>
                <a:cubicBezTo>
                  <a:pt x="77387" y="21699"/>
                  <a:pt x="100459" y="0"/>
                  <a:pt x="128621" y="0"/>
                </a:cubicBezTo>
                <a:cubicBezTo>
                  <a:pt x="135352" y="0"/>
                  <a:pt x="141815" y="1239"/>
                  <a:pt x="147742" y="3516"/>
                </a:cubicBezTo>
                <a:cubicBezTo>
                  <a:pt x="151090" y="4789"/>
                  <a:pt x="151693" y="9041"/>
                  <a:pt x="149182" y="11586"/>
                </a:cubicBezTo>
                <a:lnTo>
                  <a:pt x="119479" y="41289"/>
                </a:lnTo>
                <a:cubicBezTo>
                  <a:pt x="118475" y="42293"/>
                  <a:pt x="117905" y="43666"/>
                  <a:pt x="117905" y="45073"/>
                </a:cubicBezTo>
                <a:lnTo>
                  <a:pt x="117905" y="58936"/>
                </a:lnTo>
                <a:cubicBezTo>
                  <a:pt x="117905" y="61883"/>
                  <a:pt x="120316" y="64294"/>
                  <a:pt x="123263" y="64294"/>
                </a:cubicBezTo>
                <a:lnTo>
                  <a:pt x="137127" y="64294"/>
                </a:lnTo>
                <a:cubicBezTo>
                  <a:pt x="138533" y="64294"/>
                  <a:pt x="139906" y="63724"/>
                  <a:pt x="140910" y="62720"/>
                </a:cubicBezTo>
                <a:lnTo>
                  <a:pt x="170613" y="33018"/>
                </a:lnTo>
                <a:cubicBezTo>
                  <a:pt x="173158" y="30473"/>
                  <a:pt x="177411" y="31109"/>
                  <a:pt x="178683" y="34457"/>
                </a:cubicBezTo>
                <a:cubicBezTo>
                  <a:pt x="180960" y="40385"/>
                  <a:pt x="182199" y="46847"/>
                  <a:pt x="182199" y="53578"/>
                </a:cubicBezTo>
                <a:cubicBezTo>
                  <a:pt x="182199" y="73871"/>
                  <a:pt x="170914" y="91552"/>
                  <a:pt x="154238" y="100626"/>
                </a:cubicBezTo>
                <a:lnTo>
                  <a:pt x="181529" y="127918"/>
                </a:lnTo>
                <a:cubicBezTo>
                  <a:pt x="187791" y="134180"/>
                  <a:pt x="187791" y="144360"/>
                  <a:pt x="181529" y="150655"/>
                </a:cubicBezTo>
                <a:lnTo>
                  <a:pt x="161404" y="170780"/>
                </a:lnTo>
                <a:cubicBezTo>
                  <a:pt x="155142" y="177042"/>
                  <a:pt x="144962" y="177042"/>
                  <a:pt x="138667" y="170780"/>
                </a:cubicBezTo>
                <a:lnTo>
                  <a:pt x="96474" y="128588"/>
                </a:lnTo>
                <a:cubicBezTo>
                  <a:pt x="87299" y="119412"/>
                  <a:pt x="85223" y="105850"/>
                  <a:pt x="90279" y="94666"/>
                </a:cubicBezTo>
                <a:lnTo>
                  <a:pt x="59907" y="64294"/>
                </a:lnTo>
                <a:lnTo>
                  <a:pt x="43298" y="64294"/>
                </a:lnTo>
                <a:cubicBezTo>
                  <a:pt x="39715" y="64294"/>
                  <a:pt x="36366" y="62519"/>
                  <a:pt x="34390" y="59539"/>
                </a:cubicBezTo>
                <a:lnTo>
                  <a:pt x="7836" y="19723"/>
                </a:lnTo>
                <a:cubicBezTo>
                  <a:pt x="6429" y="17614"/>
                  <a:pt x="6697" y="14767"/>
                  <a:pt x="8506" y="12959"/>
                </a:cubicBezTo>
                <a:lnTo>
                  <a:pt x="23708" y="-2244"/>
                </a:lnTo>
                <a:cubicBezTo>
                  <a:pt x="25517" y="-4052"/>
                  <a:pt x="28329" y="-4320"/>
                  <a:pt x="30473" y="-2913"/>
                </a:cubicBezTo>
                <a:lnTo>
                  <a:pt x="70288" y="23608"/>
                </a:lnTo>
                <a:cubicBezTo>
                  <a:pt x="73268" y="25584"/>
                  <a:pt x="75043" y="28932"/>
                  <a:pt x="75043" y="32515"/>
                </a:cubicBezTo>
                <a:close/>
                <a:moveTo>
                  <a:pt x="72197" y="99320"/>
                </a:moveTo>
                <a:cubicBezTo>
                  <a:pt x="70087" y="111710"/>
                  <a:pt x="73000" y="124804"/>
                  <a:pt x="81037" y="135285"/>
                </a:cubicBezTo>
                <a:lnTo>
                  <a:pt x="49225" y="167063"/>
                </a:lnTo>
                <a:cubicBezTo>
                  <a:pt x="39815" y="176473"/>
                  <a:pt x="24545" y="176473"/>
                  <a:pt x="15136" y="167063"/>
                </a:cubicBezTo>
                <a:cubicBezTo>
                  <a:pt x="5726" y="157654"/>
                  <a:pt x="5726" y="142384"/>
                  <a:pt x="15136" y="132974"/>
                </a:cubicBezTo>
                <a:lnTo>
                  <a:pt x="60476" y="87634"/>
                </a:lnTo>
                <a:lnTo>
                  <a:pt x="72197" y="99354"/>
                </a:ln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27" name="Text 25"/>
          <p:cNvSpPr/>
          <p:nvPr/>
        </p:nvSpPr>
        <p:spPr>
          <a:xfrm>
            <a:off x="6838950" y="2724150"/>
            <a:ext cx="1952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Support Branches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343650" y="316230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Temporary branches for specific purposes, then deleted.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362700" y="3543300"/>
            <a:ext cx="5276850" cy="685800"/>
          </a:xfrm>
          <a:custGeom>
            <a:avLst/>
            <a:gdLst/>
            <a:ahLst/>
            <a:cxnLst/>
            <a:rect l="l" t="t" r="r" b="b"/>
            <a:pathLst>
              <a:path w="5276850" h="685800">
                <a:moveTo>
                  <a:pt x="38100" y="0"/>
                </a:moveTo>
                <a:lnTo>
                  <a:pt x="5200651" y="0"/>
                </a:lnTo>
                <a:cubicBezTo>
                  <a:pt x="5242734" y="0"/>
                  <a:pt x="5276850" y="34116"/>
                  <a:pt x="5276850" y="76199"/>
                </a:cubicBezTo>
                <a:lnTo>
                  <a:pt x="5276850" y="609601"/>
                </a:lnTo>
                <a:cubicBezTo>
                  <a:pt x="5276850" y="651684"/>
                  <a:pt x="5242734" y="685800"/>
                  <a:pt x="5200651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A1D">
              <a:alpha val="6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6362700" y="3543300"/>
            <a:ext cx="38100" cy="685800"/>
          </a:xfrm>
          <a:custGeom>
            <a:avLst/>
            <a:gdLst/>
            <a:ahLst/>
            <a:cxnLst/>
            <a:rect l="l" t="t" r="r" b="b"/>
            <a:pathLst>
              <a:path w="38100" h="6858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1" name="Text 29"/>
          <p:cNvSpPr/>
          <p:nvPr/>
        </p:nvSpPr>
        <p:spPr>
          <a:xfrm>
            <a:off x="6496050" y="3657600"/>
            <a:ext cx="828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feature/*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326362" y="3676650"/>
            <a:ext cx="638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New Stuff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496050" y="3924300"/>
            <a:ext cx="5095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Developing new features. Branch from </a:t>
            </a:r>
            <a:r>
              <a:rPr lang="en-US" sz="105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develop</a:t>
            </a:r>
            <a:r>
              <a:rPr lang="en-US" sz="10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merge back via PR.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62700" y="4305300"/>
            <a:ext cx="5276850" cy="685800"/>
          </a:xfrm>
          <a:custGeom>
            <a:avLst/>
            <a:gdLst/>
            <a:ahLst/>
            <a:cxnLst/>
            <a:rect l="l" t="t" r="r" b="b"/>
            <a:pathLst>
              <a:path w="5276850" h="685800">
                <a:moveTo>
                  <a:pt x="38100" y="0"/>
                </a:moveTo>
                <a:lnTo>
                  <a:pt x="5200651" y="0"/>
                </a:lnTo>
                <a:cubicBezTo>
                  <a:pt x="5242734" y="0"/>
                  <a:pt x="5276850" y="34116"/>
                  <a:pt x="5276850" y="76199"/>
                </a:cubicBezTo>
                <a:lnTo>
                  <a:pt x="5276850" y="609601"/>
                </a:lnTo>
                <a:cubicBezTo>
                  <a:pt x="5276850" y="651684"/>
                  <a:pt x="5242734" y="685800"/>
                  <a:pt x="5200651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A1D">
              <a:alpha val="60000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6362700" y="4305300"/>
            <a:ext cx="38100" cy="685800"/>
          </a:xfrm>
          <a:custGeom>
            <a:avLst/>
            <a:gdLst/>
            <a:ahLst/>
            <a:cxnLst/>
            <a:rect l="l" t="t" r="r" b="b"/>
            <a:pathLst>
              <a:path w="38100" h="6858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36" name="Text 34"/>
          <p:cNvSpPr/>
          <p:nvPr/>
        </p:nvSpPr>
        <p:spPr>
          <a:xfrm>
            <a:off x="6496050" y="4419600"/>
            <a:ext cx="828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9595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release/*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326362" y="4438650"/>
            <a:ext cx="1066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Preparing Launch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496050" y="4686300"/>
            <a:ext cx="5095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Preparing for release. Stabilization, QA, minor bug fixes. No new features.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62700" y="5067300"/>
            <a:ext cx="5276850" cy="685800"/>
          </a:xfrm>
          <a:custGeom>
            <a:avLst/>
            <a:gdLst/>
            <a:ahLst/>
            <a:cxnLst/>
            <a:rect l="l" t="t" r="r" b="b"/>
            <a:pathLst>
              <a:path w="5276850" h="685800">
                <a:moveTo>
                  <a:pt x="38100" y="0"/>
                </a:moveTo>
                <a:lnTo>
                  <a:pt x="5200651" y="0"/>
                </a:lnTo>
                <a:cubicBezTo>
                  <a:pt x="5242734" y="0"/>
                  <a:pt x="5276850" y="34116"/>
                  <a:pt x="5276850" y="76199"/>
                </a:cubicBezTo>
                <a:lnTo>
                  <a:pt x="5276850" y="609601"/>
                </a:lnTo>
                <a:cubicBezTo>
                  <a:pt x="5276850" y="651684"/>
                  <a:pt x="5242734" y="685800"/>
                  <a:pt x="5200651" y="685800"/>
                </a:cubicBez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A1D">
              <a:alpha val="60000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6362700" y="5067300"/>
            <a:ext cx="38100" cy="685800"/>
          </a:xfrm>
          <a:custGeom>
            <a:avLst/>
            <a:gdLst/>
            <a:ahLst/>
            <a:cxnLst/>
            <a:rect l="l" t="t" r="r" b="b"/>
            <a:pathLst>
              <a:path w="38100" h="685800">
                <a:moveTo>
                  <a:pt x="3810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38100" y="685800"/>
                </a:lnTo>
                <a:cubicBezTo>
                  <a:pt x="17072" y="685800"/>
                  <a:pt x="0" y="668728"/>
                  <a:pt x="0" y="647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1" name="Text 39"/>
          <p:cNvSpPr/>
          <p:nvPr/>
        </p:nvSpPr>
        <p:spPr>
          <a:xfrm>
            <a:off x="6496050" y="5181600"/>
            <a:ext cx="742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hotfix/*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242572" y="5200650"/>
            <a:ext cx="723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Quick Fixes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496050" y="5448300"/>
            <a:ext cx="5095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Critical fixes for production. Branch from </a:t>
            </a:r>
            <a:r>
              <a:rPr lang="en-US" sz="105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main</a:t>
            </a:r>
            <a:r>
              <a:rPr lang="en-US" sz="10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merge to both </a:t>
            </a:r>
            <a:r>
              <a:rPr lang="en-US" sz="105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main</a:t>
            </a:r>
            <a:r>
              <a:rPr lang="en-US" sz="10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&amp; </a:t>
            </a:r>
            <a:r>
              <a:rPr lang="en-US" sz="105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develop</a:t>
            </a:r>
            <a:r>
              <a:rPr lang="en-US" sz="10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400050" y="6229350"/>
            <a:ext cx="11410950" cy="457200"/>
          </a:xfrm>
          <a:custGeom>
            <a:avLst/>
            <a:gdLst/>
            <a:ahLst/>
            <a:cxnLst/>
            <a:rect l="l" t="t" r="r" b="b"/>
            <a:pathLst>
              <a:path w="11410950" h="457200">
                <a:moveTo>
                  <a:pt x="38100" y="0"/>
                </a:moveTo>
                <a:lnTo>
                  <a:pt x="11334748" y="0"/>
                </a:lnTo>
                <a:cubicBezTo>
                  <a:pt x="11376833" y="0"/>
                  <a:pt x="11410950" y="34117"/>
                  <a:pt x="11410950" y="76202"/>
                </a:cubicBezTo>
                <a:lnTo>
                  <a:pt x="11410950" y="380998"/>
                </a:lnTo>
                <a:cubicBezTo>
                  <a:pt x="11410950" y="423083"/>
                  <a:pt x="11376833" y="457200"/>
                  <a:pt x="11334748" y="457200"/>
                </a:cubicBezTo>
                <a:lnTo>
                  <a:pt x="38100" y="457200"/>
                </a:lnTo>
                <a:cubicBezTo>
                  <a:pt x="17058" y="457200"/>
                  <a:pt x="0" y="440142"/>
                  <a:pt x="0" y="419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D85D3C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5" name="Shape 43"/>
          <p:cNvSpPr/>
          <p:nvPr/>
        </p:nvSpPr>
        <p:spPr>
          <a:xfrm>
            <a:off x="400050" y="6229350"/>
            <a:ext cx="38100" cy="457200"/>
          </a:xfrm>
          <a:custGeom>
            <a:avLst/>
            <a:gdLst/>
            <a:ahLst/>
            <a:cxnLst/>
            <a:rect l="l" t="t" r="r" b="b"/>
            <a:pathLst>
              <a:path w="38100" h="457200">
                <a:moveTo>
                  <a:pt x="38100" y="0"/>
                </a:moveTo>
                <a:lnTo>
                  <a:pt x="38100" y="0"/>
                </a:lnTo>
                <a:lnTo>
                  <a:pt x="38100" y="457200"/>
                </a:lnTo>
                <a:lnTo>
                  <a:pt x="38100" y="457200"/>
                </a:lnTo>
                <a:cubicBezTo>
                  <a:pt x="17072" y="457200"/>
                  <a:pt x="0" y="440128"/>
                  <a:pt x="0" y="419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6" name="Shape 44"/>
          <p:cNvSpPr/>
          <p:nvPr/>
        </p:nvSpPr>
        <p:spPr>
          <a:xfrm>
            <a:off x="552450" y="63817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7" name="Text 45"/>
          <p:cNvSpPr/>
          <p:nvPr/>
        </p:nvSpPr>
        <p:spPr>
          <a:xfrm>
            <a:off x="781050" y="6343650"/>
            <a:ext cx="10991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Insight:</a:t>
            </a:r>
            <a:r>
              <a:rPr lang="en-US" sz="1200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Git Flow enables </a:t>
            </a:r>
            <a:r>
              <a:rPr lang="en-US" sz="1200" b="1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parallel development</a:t>
            </a:r>
            <a:r>
              <a:rPr lang="en-US" sz="1200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while maintaining </a:t>
            </a:r>
            <a:r>
              <a:rPr lang="en-US" sz="1200" b="1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production stability</a:t>
            </a:r>
            <a:r>
              <a:rPr lang="en-US" sz="1200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through strict branch isolation.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A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191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" name="Shape 1"/>
          <p:cNvSpPr/>
          <p:nvPr/>
        </p:nvSpPr>
        <p:spPr>
          <a:xfrm>
            <a:off x="561975" y="5715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57150" y="42863"/>
                </a:moveTo>
                <a:lnTo>
                  <a:pt x="57150" y="71438"/>
                </a:lnTo>
                <a:lnTo>
                  <a:pt x="114300" y="71438"/>
                </a:lnTo>
                <a:lnTo>
                  <a:pt x="114300" y="42863"/>
                </a:lnTo>
                <a:cubicBezTo>
                  <a:pt x="114300" y="27102"/>
                  <a:pt x="101486" y="14288"/>
                  <a:pt x="85725" y="14288"/>
                </a:cubicBezTo>
                <a:cubicBezTo>
                  <a:pt x="69964" y="14288"/>
                  <a:pt x="57150" y="27102"/>
                  <a:pt x="57150" y="42863"/>
                </a:cubicBezTo>
                <a:close/>
                <a:moveTo>
                  <a:pt x="28575" y="71438"/>
                </a:moveTo>
                <a:lnTo>
                  <a:pt x="28575" y="42863"/>
                </a:lnTo>
                <a:cubicBezTo>
                  <a:pt x="28575" y="11296"/>
                  <a:pt x="54159" y="-14287"/>
                  <a:pt x="85725" y="-14287"/>
                </a:cubicBezTo>
                <a:cubicBezTo>
                  <a:pt x="117291" y="-14287"/>
                  <a:pt x="142875" y="11296"/>
                  <a:pt x="142875" y="42863"/>
                </a:cubicBezTo>
                <a:lnTo>
                  <a:pt x="142875" y="71438"/>
                </a:lnTo>
                <a:cubicBezTo>
                  <a:pt x="158636" y="71438"/>
                  <a:pt x="171450" y="84252"/>
                  <a:pt x="171450" y="100013"/>
                </a:cubicBezTo>
                <a:lnTo>
                  <a:pt x="171450" y="200025"/>
                </a:lnTo>
                <a:cubicBezTo>
                  <a:pt x="171450" y="215786"/>
                  <a:pt x="158636" y="228600"/>
                  <a:pt x="142875" y="228600"/>
                </a:cubicBezTo>
                <a:lnTo>
                  <a:pt x="28575" y="228600"/>
                </a:lnTo>
                <a:cubicBezTo>
                  <a:pt x="12814" y="228600"/>
                  <a:pt x="0" y="215786"/>
                  <a:pt x="0" y="200025"/>
                </a:cubicBezTo>
                <a:lnTo>
                  <a:pt x="0" y="100013"/>
                </a:lnTo>
                <a:cubicBezTo>
                  <a:pt x="0" y="84252"/>
                  <a:pt x="12814" y="71438"/>
                  <a:pt x="28575" y="71438"/>
                </a:cubicBez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4" name="Text 2"/>
          <p:cNvSpPr/>
          <p:nvPr/>
        </p:nvSpPr>
        <p:spPr>
          <a:xfrm>
            <a:off x="1066800" y="381000"/>
            <a:ext cx="4943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Governance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66800" y="609600"/>
            <a:ext cx="50482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AEA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Branching Policy &amp; Restrictions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066800"/>
            <a:ext cx="11410950" cy="819150"/>
          </a:xfrm>
          <a:custGeom>
            <a:avLst/>
            <a:gdLst/>
            <a:ahLst/>
            <a:cxnLst/>
            <a:rect l="l" t="t" r="r" b="b"/>
            <a:pathLst>
              <a:path w="11410950" h="819150">
                <a:moveTo>
                  <a:pt x="0" y="0"/>
                </a:moveTo>
                <a:lnTo>
                  <a:pt x="11410950" y="0"/>
                </a:lnTo>
                <a:lnTo>
                  <a:pt x="11410950" y="819150"/>
                </a:lnTo>
                <a:lnTo>
                  <a:pt x="0" y="8191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D85D3C">
                  <a:alpha val="1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400050" y="1066800"/>
            <a:ext cx="38100" cy="819150"/>
          </a:xfrm>
          <a:custGeom>
            <a:avLst/>
            <a:gdLst/>
            <a:ahLst/>
            <a:cxnLst/>
            <a:rect l="l" t="t" r="r" b="b"/>
            <a:pathLst>
              <a:path w="38100" h="819150">
                <a:moveTo>
                  <a:pt x="0" y="0"/>
                </a:moveTo>
                <a:lnTo>
                  <a:pt x="38100" y="0"/>
                </a:lnTo>
                <a:lnTo>
                  <a:pt x="38100" y="819150"/>
                </a:lnTo>
                <a:lnTo>
                  <a:pt x="0" y="81915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8" name="Text 6"/>
          <p:cNvSpPr/>
          <p:nvPr/>
        </p:nvSpPr>
        <p:spPr>
          <a:xfrm>
            <a:off x="533400" y="1181100"/>
            <a:ext cx="11258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Strict Rules to Maintain Sanity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33400" y="1524000"/>
            <a:ext cx="112395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Clear merge policies prevent chaos. Each branch type has </a:t>
            </a:r>
            <a:r>
              <a:rPr lang="en-US" sz="120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strict merge targets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ensure code flows through the correct pipeline.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00050" y="1962150"/>
            <a:ext cx="11410950" cy="819150"/>
          </a:xfrm>
          <a:custGeom>
            <a:avLst/>
            <a:gdLst/>
            <a:ahLst/>
            <a:cxnLst/>
            <a:rect l="l" t="t" r="r" b="b"/>
            <a:pathLst>
              <a:path w="11410950" h="819150">
                <a:moveTo>
                  <a:pt x="0" y="0"/>
                </a:moveTo>
                <a:lnTo>
                  <a:pt x="11410950" y="0"/>
                </a:lnTo>
                <a:lnTo>
                  <a:pt x="11410950" y="819150"/>
                </a:lnTo>
                <a:lnTo>
                  <a:pt x="0" y="819150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400050" y="1962150"/>
            <a:ext cx="38100" cy="819150"/>
          </a:xfrm>
          <a:custGeom>
            <a:avLst/>
            <a:gdLst/>
            <a:ahLst/>
            <a:cxnLst/>
            <a:rect l="l" t="t" r="r" b="b"/>
            <a:pathLst>
              <a:path w="38100" h="819150">
                <a:moveTo>
                  <a:pt x="0" y="0"/>
                </a:moveTo>
                <a:lnTo>
                  <a:pt x="38100" y="0"/>
                </a:lnTo>
                <a:lnTo>
                  <a:pt x="38100" y="819150"/>
                </a:lnTo>
                <a:lnTo>
                  <a:pt x="0" y="81915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2" name="Shape 10"/>
          <p:cNvSpPr/>
          <p:nvPr/>
        </p:nvSpPr>
        <p:spPr>
          <a:xfrm>
            <a:off x="533400" y="21050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3" name="Shape 11"/>
          <p:cNvSpPr/>
          <p:nvPr/>
        </p:nvSpPr>
        <p:spPr>
          <a:xfrm>
            <a:off x="700088" y="225742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14300" y="28575"/>
                </a:moveTo>
                <a:cubicBezTo>
                  <a:pt x="114300" y="20672"/>
                  <a:pt x="107915" y="14288"/>
                  <a:pt x="100013" y="14288"/>
                </a:cubicBezTo>
                <a:cubicBezTo>
                  <a:pt x="92110" y="14288"/>
                  <a:pt x="85725" y="20672"/>
                  <a:pt x="85725" y="28575"/>
                </a:cubicBezTo>
                <a:lnTo>
                  <a:pt x="85725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85725" y="128588"/>
                </a:lnTo>
                <a:lnTo>
                  <a:pt x="85725" y="200025"/>
                </a:lnTo>
                <a:cubicBezTo>
                  <a:pt x="85725" y="207928"/>
                  <a:pt x="92110" y="214313"/>
                  <a:pt x="100013" y="214313"/>
                </a:cubicBezTo>
                <a:cubicBezTo>
                  <a:pt x="107915" y="214313"/>
                  <a:pt x="114300" y="207928"/>
                  <a:pt x="114300" y="200025"/>
                </a:cubicBezTo>
                <a:lnTo>
                  <a:pt x="114300" y="128588"/>
                </a:lnTo>
                <a:lnTo>
                  <a:pt x="185738" y="128588"/>
                </a:lnTo>
                <a:cubicBezTo>
                  <a:pt x="193640" y="128588"/>
                  <a:pt x="200025" y="122203"/>
                  <a:pt x="200025" y="114300"/>
                </a:cubicBezTo>
                <a:cubicBezTo>
                  <a:pt x="200025" y="106397"/>
                  <a:pt x="193640" y="100013"/>
                  <a:pt x="185738" y="100013"/>
                </a:cubicBezTo>
                <a:lnTo>
                  <a:pt x="114300" y="100013"/>
                </a:lnTo>
                <a:lnTo>
                  <a:pt x="114300" y="28575"/>
                </a:ln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14" name="Text 12"/>
          <p:cNvSpPr/>
          <p:nvPr/>
        </p:nvSpPr>
        <p:spPr>
          <a:xfrm>
            <a:off x="1219200" y="2114550"/>
            <a:ext cx="933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feature/*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2201019" y="21717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16" name="Shape 14"/>
          <p:cNvSpPr/>
          <p:nvPr/>
        </p:nvSpPr>
        <p:spPr>
          <a:xfrm>
            <a:off x="2486769" y="2076450"/>
            <a:ext cx="885825" cy="342900"/>
          </a:xfrm>
          <a:custGeom>
            <a:avLst/>
            <a:gdLst/>
            <a:ahLst/>
            <a:cxnLst/>
            <a:rect l="l" t="t" r="r" b="b"/>
            <a:pathLst>
              <a:path w="885825" h="342900">
                <a:moveTo>
                  <a:pt x="0" y="0"/>
                </a:moveTo>
                <a:lnTo>
                  <a:pt x="885825" y="0"/>
                </a:lnTo>
                <a:lnTo>
                  <a:pt x="885825" y="342900"/>
                </a:lnTo>
                <a:lnTo>
                  <a:pt x="0" y="3429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20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2486769" y="2076450"/>
            <a:ext cx="971550" cy="3429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develop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219200" y="2457450"/>
            <a:ext cx="105537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New features are integrated into the development branch for testing and aggregation.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00050" y="2857500"/>
            <a:ext cx="11410950" cy="819150"/>
          </a:xfrm>
          <a:custGeom>
            <a:avLst/>
            <a:gdLst/>
            <a:ahLst/>
            <a:cxnLst/>
            <a:rect l="l" t="t" r="r" b="b"/>
            <a:pathLst>
              <a:path w="11410950" h="819150">
                <a:moveTo>
                  <a:pt x="0" y="0"/>
                </a:moveTo>
                <a:lnTo>
                  <a:pt x="11410950" y="0"/>
                </a:lnTo>
                <a:lnTo>
                  <a:pt x="11410950" y="819150"/>
                </a:lnTo>
                <a:lnTo>
                  <a:pt x="0" y="819150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400050" y="2857500"/>
            <a:ext cx="38100" cy="819150"/>
          </a:xfrm>
          <a:custGeom>
            <a:avLst/>
            <a:gdLst/>
            <a:ahLst/>
            <a:cxnLst/>
            <a:rect l="l" t="t" r="r" b="b"/>
            <a:pathLst>
              <a:path w="38100" h="819150">
                <a:moveTo>
                  <a:pt x="0" y="0"/>
                </a:moveTo>
                <a:lnTo>
                  <a:pt x="38100" y="0"/>
                </a:lnTo>
                <a:lnTo>
                  <a:pt x="38100" y="819150"/>
                </a:lnTo>
                <a:lnTo>
                  <a:pt x="0" y="819150"/>
                </a:lnTo>
                <a:lnTo>
                  <a:pt x="0" y="0"/>
                </a:ln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21" name="Shape 19"/>
          <p:cNvSpPr/>
          <p:nvPr/>
        </p:nvSpPr>
        <p:spPr>
          <a:xfrm>
            <a:off x="533400" y="30003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22" name="Shape 20"/>
          <p:cNvSpPr/>
          <p:nvPr/>
        </p:nvSpPr>
        <p:spPr>
          <a:xfrm>
            <a:off x="671513" y="315277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85725" y="42863"/>
                </a:moveTo>
                <a:cubicBezTo>
                  <a:pt x="85725" y="19199"/>
                  <a:pt x="104924" y="0"/>
                  <a:pt x="128588" y="0"/>
                </a:cubicBezTo>
                <a:cubicBezTo>
                  <a:pt x="152251" y="0"/>
                  <a:pt x="171450" y="19199"/>
                  <a:pt x="171450" y="42863"/>
                </a:cubicBezTo>
                <a:lnTo>
                  <a:pt x="171450" y="44470"/>
                </a:lnTo>
                <a:cubicBezTo>
                  <a:pt x="171450" y="51480"/>
                  <a:pt x="165780" y="57150"/>
                  <a:pt x="158770" y="57150"/>
                </a:cubicBezTo>
                <a:lnTo>
                  <a:pt x="98450" y="57150"/>
                </a:lnTo>
                <a:cubicBezTo>
                  <a:pt x="91440" y="57150"/>
                  <a:pt x="85770" y="51480"/>
                  <a:pt x="85770" y="44470"/>
                </a:cubicBezTo>
                <a:lnTo>
                  <a:pt x="85770" y="42863"/>
                </a:lnTo>
                <a:close/>
                <a:moveTo>
                  <a:pt x="240030" y="48578"/>
                </a:moveTo>
                <a:cubicBezTo>
                  <a:pt x="244763" y="54873"/>
                  <a:pt x="243468" y="63847"/>
                  <a:pt x="237173" y="68580"/>
                </a:cubicBezTo>
                <a:lnTo>
                  <a:pt x="193506" y="101307"/>
                </a:lnTo>
                <a:cubicBezTo>
                  <a:pt x="195873" y="105281"/>
                  <a:pt x="197659" y="109657"/>
                  <a:pt x="198775" y="114300"/>
                </a:cubicBezTo>
                <a:lnTo>
                  <a:pt x="242888" y="114300"/>
                </a:lnTo>
                <a:cubicBezTo>
                  <a:pt x="250790" y="114300"/>
                  <a:pt x="257175" y="120685"/>
                  <a:pt x="257175" y="128588"/>
                </a:cubicBezTo>
                <a:cubicBezTo>
                  <a:pt x="257175" y="136490"/>
                  <a:pt x="250790" y="142875"/>
                  <a:pt x="242888" y="142875"/>
                </a:cubicBezTo>
                <a:lnTo>
                  <a:pt x="200025" y="142875"/>
                </a:lnTo>
                <a:lnTo>
                  <a:pt x="200025" y="157163"/>
                </a:lnTo>
                <a:cubicBezTo>
                  <a:pt x="200025" y="158323"/>
                  <a:pt x="199980" y="159529"/>
                  <a:pt x="199936" y="160690"/>
                </a:cubicBezTo>
                <a:lnTo>
                  <a:pt x="237173" y="188595"/>
                </a:lnTo>
                <a:cubicBezTo>
                  <a:pt x="243468" y="193328"/>
                  <a:pt x="244763" y="202302"/>
                  <a:pt x="240030" y="208598"/>
                </a:cubicBezTo>
                <a:cubicBezTo>
                  <a:pt x="235297" y="214893"/>
                  <a:pt x="226323" y="216188"/>
                  <a:pt x="220028" y="211455"/>
                </a:cubicBezTo>
                <a:lnTo>
                  <a:pt x="191854" y="190336"/>
                </a:lnTo>
                <a:cubicBezTo>
                  <a:pt x="181496" y="210071"/>
                  <a:pt x="162163" y="224358"/>
                  <a:pt x="139303" y="227796"/>
                </a:cubicBezTo>
                <a:lnTo>
                  <a:pt x="139303" y="125016"/>
                </a:lnTo>
                <a:cubicBezTo>
                  <a:pt x="139303" y="119077"/>
                  <a:pt x="134526" y="114300"/>
                  <a:pt x="128588" y="114300"/>
                </a:cubicBezTo>
                <a:cubicBezTo>
                  <a:pt x="122649" y="114300"/>
                  <a:pt x="117872" y="119077"/>
                  <a:pt x="117872" y="125016"/>
                </a:cubicBezTo>
                <a:lnTo>
                  <a:pt x="117872" y="227796"/>
                </a:lnTo>
                <a:cubicBezTo>
                  <a:pt x="95012" y="224358"/>
                  <a:pt x="75679" y="210071"/>
                  <a:pt x="65321" y="190336"/>
                </a:cubicBezTo>
                <a:lnTo>
                  <a:pt x="37148" y="211455"/>
                </a:lnTo>
                <a:cubicBezTo>
                  <a:pt x="30852" y="216188"/>
                  <a:pt x="21878" y="214893"/>
                  <a:pt x="17145" y="208598"/>
                </a:cubicBezTo>
                <a:cubicBezTo>
                  <a:pt x="12412" y="202302"/>
                  <a:pt x="13707" y="193328"/>
                  <a:pt x="20003" y="188595"/>
                </a:cubicBezTo>
                <a:lnTo>
                  <a:pt x="57239" y="160690"/>
                </a:lnTo>
                <a:cubicBezTo>
                  <a:pt x="57195" y="159529"/>
                  <a:pt x="57150" y="158368"/>
                  <a:pt x="57150" y="157163"/>
                </a:cubicBezTo>
                <a:lnTo>
                  <a:pt x="57150" y="142875"/>
                </a:lnTo>
                <a:lnTo>
                  <a:pt x="14288" y="142875"/>
                </a:lnTo>
                <a:cubicBezTo>
                  <a:pt x="6385" y="142875"/>
                  <a:pt x="0" y="136490"/>
                  <a:pt x="0" y="128588"/>
                </a:cubicBezTo>
                <a:cubicBezTo>
                  <a:pt x="0" y="120685"/>
                  <a:pt x="6385" y="114300"/>
                  <a:pt x="14288" y="114300"/>
                </a:cubicBezTo>
                <a:lnTo>
                  <a:pt x="58400" y="114300"/>
                </a:lnTo>
                <a:cubicBezTo>
                  <a:pt x="59516" y="109657"/>
                  <a:pt x="61302" y="105281"/>
                  <a:pt x="63669" y="101307"/>
                </a:cubicBezTo>
                <a:lnTo>
                  <a:pt x="20003" y="68580"/>
                </a:lnTo>
                <a:cubicBezTo>
                  <a:pt x="13707" y="63847"/>
                  <a:pt x="12412" y="54873"/>
                  <a:pt x="17145" y="48578"/>
                </a:cubicBezTo>
                <a:cubicBezTo>
                  <a:pt x="21878" y="42282"/>
                  <a:pt x="30852" y="40987"/>
                  <a:pt x="37147" y="45720"/>
                </a:cubicBezTo>
                <a:lnTo>
                  <a:pt x="85725" y="82153"/>
                </a:lnTo>
                <a:cubicBezTo>
                  <a:pt x="91217" y="79876"/>
                  <a:pt x="97244" y="78581"/>
                  <a:pt x="103584" y="78581"/>
                </a:cubicBezTo>
                <a:lnTo>
                  <a:pt x="153591" y="78581"/>
                </a:lnTo>
                <a:cubicBezTo>
                  <a:pt x="159931" y="78581"/>
                  <a:pt x="165958" y="79831"/>
                  <a:pt x="171450" y="82153"/>
                </a:cubicBezTo>
                <a:lnTo>
                  <a:pt x="220028" y="45720"/>
                </a:lnTo>
                <a:cubicBezTo>
                  <a:pt x="226323" y="40987"/>
                  <a:pt x="235297" y="42282"/>
                  <a:pt x="240030" y="48578"/>
                </a:cubicBez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23" name="Text 21"/>
          <p:cNvSpPr/>
          <p:nvPr/>
        </p:nvSpPr>
        <p:spPr>
          <a:xfrm>
            <a:off x="1219200" y="3009900"/>
            <a:ext cx="838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9595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bugfix/*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2106662" y="30670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25" name="Shape 23"/>
          <p:cNvSpPr/>
          <p:nvPr/>
        </p:nvSpPr>
        <p:spPr>
          <a:xfrm>
            <a:off x="2392412" y="2971800"/>
            <a:ext cx="1076325" cy="342900"/>
          </a:xfrm>
          <a:custGeom>
            <a:avLst/>
            <a:gdLst/>
            <a:ahLst/>
            <a:cxnLst/>
            <a:rect l="l" t="t" r="r" b="b"/>
            <a:pathLst>
              <a:path w="1076325" h="342900">
                <a:moveTo>
                  <a:pt x="0" y="0"/>
                </a:moveTo>
                <a:lnTo>
                  <a:pt x="1076325" y="0"/>
                </a:lnTo>
                <a:lnTo>
                  <a:pt x="1076325" y="342900"/>
                </a:lnTo>
                <a:lnTo>
                  <a:pt x="0" y="342900"/>
                </a:lnTo>
                <a:lnTo>
                  <a:pt x="0" y="0"/>
                </a:lnTo>
                <a:close/>
              </a:path>
            </a:pathLst>
          </a:custGeom>
          <a:solidFill>
            <a:srgbClr val="959595">
              <a:alpha val="20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2392412" y="2971800"/>
            <a:ext cx="1162050" cy="3429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release/*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219200" y="3352800"/>
            <a:ext cx="105537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Bug fixes during stabilization are isolated to the release branch.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00050" y="3752850"/>
            <a:ext cx="11410950" cy="819150"/>
          </a:xfrm>
          <a:custGeom>
            <a:avLst/>
            <a:gdLst/>
            <a:ahLst/>
            <a:cxnLst/>
            <a:rect l="l" t="t" r="r" b="b"/>
            <a:pathLst>
              <a:path w="11410950" h="819150">
                <a:moveTo>
                  <a:pt x="0" y="0"/>
                </a:moveTo>
                <a:lnTo>
                  <a:pt x="11410950" y="0"/>
                </a:lnTo>
                <a:lnTo>
                  <a:pt x="11410950" y="819150"/>
                </a:lnTo>
                <a:lnTo>
                  <a:pt x="0" y="819150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400050" y="3752850"/>
            <a:ext cx="38100" cy="819150"/>
          </a:xfrm>
          <a:custGeom>
            <a:avLst/>
            <a:gdLst/>
            <a:ahLst/>
            <a:cxnLst/>
            <a:rect l="l" t="t" r="r" b="b"/>
            <a:pathLst>
              <a:path w="38100" h="819150">
                <a:moveTo>
                  <a:pt x="0" y="0"/>
                </a:moveTo>
                <a:lnTo>
                  <a:pt x="38100" y="0"/>
                </a:lnTo>
                <a:lnTo>
                  <a:pt x="38100" y="819150"/>
                </a:lnTo>
                <a:lnTo>
                  <a:pt x="0" y="81915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0" name="Shape 28"/>
          <p:cNvSpPr/>
          <p:nvPr/>
        </p:nvSpPr>
        <p:spPr>
          <a:xfrm>
            <a:off x="533400" y="38957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1" name="Shape 29"/>
          <p:cNvSpPr/>
          <p:nvPr/>
        </p:nvSpPr>
        <p:spPr>
          <a:xfrm>
            <a:off x="700088" y="404812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71661" y="-11787"/>
                </a:moveTo>
                <a:cubicBezTo>
                  <a:pt x="75813" y="-15270"/>
                  <a:pt x="81930" y="-15136"/>
                  <a:pt x="85904" y="-11385"/>
                </a:cubicBezTo>
                <a:cubicBezTo>
                  <a:pt x="91395" y="-6206"/>
                  <a:pt x="96307" y="-491"/>
                  <a:pt x="101039" y="5313"/>
                </a:cubicBezTo>
                <a:cubicBezTo>
                  <a:pt x="107067" y="12680"/>
                  <a:pt x="114300" y="22414"/>
                  <a:pt x="121265" y="33977"/>
                </a:cubicBezTo>
                <a:cubicBezTo>
                  <a:pt x="123587" y="30941"/>
                  <a:pt x="125730" y="28262"/>
                  <a:pt x="127605" y="25985"/>
                </a:cubicBezTo>
                <a:cubicBezTo>
                  <a:pt x="128096" y="25405"/>
                  <a:pt x="128588" y="24780"/>
                  <a:pt x="129079" y="24155"/>
                </a:cubicBezTo>
                <a:cubicBezTo>
                  <a:pt x="132606" y="19779"/>
                  <a:pt x="136981" y="14287"/>
                  <a:pt x="142830" y="14287"/>
                </a:cubicBezTo>
                <a:cubicBezTo>
                  <a:pt x="148813" y="14287"/>
                  <a:pt x="153010" y="19601"/>
                  <a:pt x="156582" y="24155"/>
                </a:cubicBezTo>
                <a:cubicBezTo>
                  <a:pt x="157163" y="24914"/>
                  <a:pt x="157743" y="25628"/>
                  <a:pt x="158323" y="26298"/>
                </a:cubicBezTo>
                <a:cubicBezTo>
                  <a:pt x="162922" y="31834"/>
                  <a:pt x="169039" y="39826"/>
                  <a:pt x="175156" y="49694"/>
                </a:cubicBezTo>
                <a:cubicBezTo>
                  <a:pt x="187300" y="69294"/>
                  <a:pt x="199980" y="97200"/>
                  <a:pt x="199980" y="128543"/>
                </a:cubicBezTo>
                <a:cubicBezTo>
                  <a:pt x="199980" y="183773"/>
                  <a:pt x="155198" y="228555"/>
                  <a:pt x="99968" y="228555"/>
                </a:cubicBezTo>
                <a:cubicBezTo>
                  <a:pt x="44738" y="228555"/>
                  <a:pt x="0" y="183818"/>
                  <a:pt x="0" y="128588"/>
                </a:cubicBezTo>
                <a:cubicBezTo>
                  <a:pt x="0" y="87913"/>
                  <a:pt x="18351" y="52685"/>
                  <a:pt x="35942" y="28129"/>
                </a:cubicBezTo>
                <a:cubicBezTo>
                  <a:pt x="44827" y="15761"/>
                  <a:pt x="53667" y="5849"/>
                  <a:pt x="60320" y="-938"/>
                </a:cubicBezTo>
                <a:cubicBezTo>
                  <a:pt x="63981" y="-4688"/>
                  <a:pt x="67687" y="-8394"/>
                  <a:pt x="71705" y="-11743"/>
                </a:cubicBezTo>
                <a:close/>
                <a:moveTo>
                  <a:pt x="100772" y="185738"/>
                </a:moveTo>
                <a:cubicBezTo>
                  <a:pt x="112068" y="185738"/>
                  <a:pt x="122069" y="182612"/>
                  <a:pt x="131490" y="176361"/>
                </a:cubicBezTo>
                <a:cubicBezTo>
                  <a:pt x="150287" y="163235"/>
                  <a:pt x="155332" y="136981"/>
                  <a:pt x="144036" y="116354"/>
                </a:cubicBezTo>
                <a:cubicBezTo>
                  <a:pt x="142027" y="112335"/>
                  <a:pt x="136892" y="112068"/>
                  <a:pt x="133990" y="115461"/>
                </a:cubicBezTo>
                <a:lnTo>
                  <a:pt x="122739" y="128543"/>
                </a:lnTo>
                <a:cubicBezTo>
                  <a:pt x="119792" y="131936"/>
                  <a:pt x="114479" y="131847"/>
                  <a:pt x="111710" y="128320"/>
                </a:cubicBezTo>
                <a:cubicBezTo>
                  <a:pt x="103986" y="118452"/>
                  <a:pt x="89788" y="100459"/>
                  <a:pt x="82555" y="91261"/>
                </a:cubicBezTo>
                <a:cubicBezTo>
                  <a:pt x="80144" y="88181"/>
                  <a:pt x="75768" y="87690"/>
                  <a:pt x="72956" y="90413"/>
                </a:cubicBezTo>
                <a:cubicBezTo>
                  <a:pt x="64785" y="98361"/>
                  <a:pt x="49962" y="115773"/>
                  <a:pt x="49962" y="136981"/>
                </a:cubicBezTo>
                <a:cubicBezTo>
                  <a:pt x="49962" y="167610"/>
                  <a:pt x="72554" y="185738"/>
                  <a:pt x="100727" y="185738"/>
                </a:cubicBez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32" name="Text 30"/>
          <p:cNvSpPr/>
          <p:nvPr/>
        </p:nvSpPr>
        <p:spPr>
          <a:xfrm>
            <a:off x="1219200" y="3905250"/>
            <a:ext cx="838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hotfix/*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2106662" y="39624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34" name="Shape 32"/>
          <p:cNvSpPr/>
          <p:nvPr/>
        </p:nvSpPr>
        <p:spPr>
          <a:xfrm>
            <a:off x="2392412" y="3867150"/>
            <a:ext cx="609600" cy="342900"/>
          </a:xfrm>
          <a:custGeom>
            <a:avLst/>
            <a:gdLst/>
            <a:ahLst/>
            <a:cxnLst/>
            <a:rect l="l" t="t" r="r" b="b"/>
            <a:pathLst>
              <a:path w="609600" h="342900">
                <a:moveTo>
                  <a:pt x="0" y="0"/>
                </a:moveTo>
                <a:lnTo>
                  <a:pt x="609600" y="0"/>
                </a:lnTo>
                <a:lnTo>
                  <a:pt x="609600" y="342900"/>
                </a:lnTo>
                <a:lnTo>
                  <a:pt x="0" y="3429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20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2392412" y="3867150"/>
            <a:ext cx="695325" cy="3429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main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3112443" y="3924300"/>
            <a:ext cx="152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+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3302496" y="3867150"/>
            <a:ext cx="885825" cy="342900"/>
          </a:xfrm>
          <a:custGeom>
            <a:avLst/>
            <a:gdLst/>
            <a:ahLst/>
            <a:cxnLst/>
            <a:rect l="l" t="t" r="r" b="b"/>
            <a:pathLst>
              <a:path w="885825" h="342900">
                <a:moveTo>
                  <a:pt x="0" y="0"/>
                </a:moveTo>
                <a:lnTo>
                  <a:pt x="885825" y="0"/>
                </a:lnTo>
                <a:lnTo>
                  <a:pt x="885825" y="342900"/>
                </a:lnTo>
                <a:lnTo>
                  <a:pt x="0" y="342900"/>
                </a:lnTo>
                <a:lnTo>
                  <a:pt x="0" y="0"/>
                </a:lnTo>
                <a:close/>
              </a:path>
            </a:pathLst>
          </a:custGeom>
          <a:solidFill>
            <a:srgbClr val="959595">
              <a:alpha val="20000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3302496" y="3867150"/>
            <a:ext cx="971550" cy="3429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develop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219200" y="4248150"/>
            <a:ext cx="105537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Critical fixes bypass normal flow to both production and development branches.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385763" y="4652963"/>
            <a:ext cx="3724275" cy="685800"/>
          </a:xfrm>
          <a:custGeom>
            <a:avLst/>
            <a:gdLst/>
            <a:ahLst/>
            <a:cxnLst/>
            <a:rect l="l" t="t" r="r" b="b"/>
            <a:pathLst>
              <a:path w="3724275" h="685800">
                <a:moveTo>
                  <a:pt x="76199" y="0"/>
                </a:moveTo>
                <a:lnTo>
                  <a:pt x="3648076" y="0"/>
                </a:lnTo>
                <a:cubicBezTo>
                  <a:pt x="3690159" y="0"/>
                  <a:pt x="3724275" y="34116"/>
                  <a:pt x="3724275" y="76199"/>
                </a:cubicBezTo>
                <a:lnTo>
                  <a:pt x="3724275" y="609601"/>
                </a:lnTo>
                <a:cubicBezTo>
                  <a:pt x="3724275" y="651684"/>
                  <a:pt x="3690159" y="685800"/>
                  <a:pt x="3648076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D85D3C">
              <a:alpha val="10196"/>
            </a:srgbClr>
          </a:solidFill>
          <a:ln w="1270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528638" y="47910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2" name="Text 40"/>
          <p:cNvSpPr/>
          <p:nvPr/>
        </p:nvSpPr>
        <p:spPr>
          <a:xfrm>
            <a:off x="857250" y="4772025"/>
            <a:ext cx="1095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Prevents Leaks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504825" y="5038725"/>
            <a:ext cx="3552825" cy="180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Unstable code can't reach production accidentally.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4233863" y="4652963"/>
            <a:ext cx="3724275" cy="685800"/>
          </a:xfrm>
          <a:custGeom>
            <a:avLst/>
            <a:gdLst/>
            <a:ahLst/>
            <a:cxnLst/>
            <a:rect l="l" t="t" r="r" b="b"/>
            <a:pathLst>
              <a:path w="3724275" h="685800">
                <a:moveTo>
                  <a:pt x="76199" y="0"/>
                </a:moveTo>
                <a:lnTo>
                  <a:pt x="3648076" y="0"/>
                </a:lnTo>
                <a:cubicBezTo>
                  <a:pt x="3690159" y="0"/>
                  <a:pt x="3724275" y="34116"/>
                  <a:pt x="3724275" y="76199"/>
                </a:cubicBezTo>
                <a:lnTo>
                  <a:pt x="3724275" y="609601"/>
                </a:lnTo>
                <a:cubicBezTo>
                  <a:pt x="3724275" y="651684"/>
                  <a:pt x="3690159" y="685800"/>
                  <a:pt x="3648076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959595">
              <a:alpha val="10196"/>
            </a:srgbClr>
          </a:solidFill>
          <a:ln w="12700">
            <a:solidFill>
              <a:srgbClr val="959595">
                <a:alpha val="30196"/>
              </a:srgbClr>
            </a:solidFill>
            <a:prstDash val="solid"/>
          </a:ln>
        </p:spPr>
      </p:sp>
      <p:sp>
        <p:nvSpPr>
          <p:cNvPr id="45" name="Shape 43"/>
          <p:cNvSpPr/>
          <p:nvPr/>
        </p:nvSpPr>
        <p:spPr>
          <a:xfrm>
            <a:off x="4376738" y="47910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90500" y="35719"/>
                </a:moveTo>
                <a:cubicBezTo>
                  <a:pt x="190500" y="54397"/>
                  <a:pt x="168511" y="82265"/>
                  <a:pt x="159023" y="93390"/>
                </a:cubicBezTo>
                <a:cubicBezTo>
                  <a:pt x="157609" y="95027"/>
                  <a:pt x="155525" y="95659"/>
                  <a:pt x="153628" y="95250"/>
                </a:cubicBezTo>
                <a:lnTo>
                  <a:pt x="119063" y="95250"/>
                </a:lnTo>
                <a:cubicBezTo>
                  <a:pt x="112477" y="95250"/>
                  <a:pt x="107156" y="100571"/>
                  <a:pt x="107156" y="107156"/>
                </a:cubicBezTo>
                <a:cubicBezTo>
                  <a:pt x="107156" y="113742"/>
                  <a:pt x="112477" y="119063"/>
                  <a:pt x="119063" y="119063"/>
                </a:cubicBezTo>
                <a:lnTo>
                  <a:pt x="154781" y="119063"/>
                </a:lnTo>
                <a:cubicBezTo>
                  <a:pt x="174501" y="119063"/>
                  <a:pt x="190500" y="135062"/>
                  <a:pt x="190500" y="154781"/>
                </a:cubicBezTo>
                <a:cubicBezTo>
                  <a:pt x="190500" y="174501"/>
                  <a:pt x="174501" y="190500"/>
                  <a:pt x="154781" y="190500"/>
                </a:cubicBezTo>
                <a:lnTo>
                  <a:pt x="51941" y="190500"/>
                </a:lnTo>
                <a:cubicBezTo>
                  <a:pt x="55178" y="186817"/>
                  <a:pt x="59122" y="182091"/>
                  <a:pt x="63103" y="176808"/>
                </a:cubicBezTo>
                <a:cubicBezTo>
                  <a:pt x="65447" y="173682"/>
                  <a:pt x="67866" y="170259"/>
                  <a:pt x="70172" y="166688"/>
                </a:cubicBezTo>
                <a:lnTo>
                  <a:pt x="154781" y="166688"/>
                </a:lnTo>
                <a:cubicBezTo>
                  <a:pt x="161367" y="166688"/>
                  <a:pt x="166688" y="161367"/>
                  <a:pt x="166688" y="154781"/>
                </a:cubicBezTo>
                <a:cubicBezTo>
                  <a:pt x="166688" y="148196"/>
                  <a:pt x="161367" y="142875"/>
                  <a:pt x="154781" y="142875"/>
                </a:cubicBezTo>
                <a:lnTo>
                  <a:pt x="119063" y="142875"/>
                </a:lnTo>
                <a:cubicBezTo>
                  <a:pt x="99343" y="142875"/>
                  <a:pt x="83344" y="126876"/>
                  <a:pt x="83344" y="107156"/>
                </a:cubicBezTo>
                <a:cubicBezTo>
                  <a:pt x="83344" y="87437"/>
                  <a:pt x="99343" y="71438"/>
                  <a:pt x="119063" y="71438"/>
                </a:cubicBezTo>
                <a:lnTo>
                  <a:pt x="133871" y="71438"/>
                </a:lnTo>
                <a:cubicBezTo>
                  <a:pt x="126057" y="59717"/>
                  <a:pt x="119063" y="46248"/>
                  <a:pt x="119063" y="35719"/>
                </a:cubicBezTo>
                <a:cubicBezTo>
                  <a:pt x="119063" y="15999"/>
                  <a:pt x="135062" y="0"/>
                  <a:pt x="154781" y="0"/>
                </a:cubicBezTo>
                <a:cubicBezTo>
                  <a:pt x="174501" y="0"/>
                  <a:pt x="190500" y="15999"/>
                  <a:pt x="190500" y="35719"/>
                </a:cubicBezTo>
                <a:close/>
                <a:moveTo>
                  <a:pt x="43569" y="181980"/>
                </a:moveTo>
                <a:cubicBezTo>
                  <a:pt x="42156" y="183579"/>
                  <a:pt x="40891" y="184993"/>
                  <a:pt x="39812" y="186184"/>
                </a:cubicBezTo>
                <a:lnTo>
                  <a:pt x="39142" y="186928"/>
                </a:lnTo>
                <a:lnTo>
                  <a:pt x="39067" y="186854"/>
                </a:lnTo>
                <a:cubicBezTo>
                  <a:pt x="36835" y="188565"/>
                  <a:pt x="33635" y="188342"/>
                  <a:pt x="31626" y="186184"/>
                </a:cubicBezTo>
                <a:cubicBezTo>
                  <a:pt x="22250" y="175989"/>
                  <a:pt x="0" y="149758"/>
                  <a:pt x="0" y="130969"/>
                </a:cubicBezTo>
                <a:cubicBezTo>
                  <a:pt x="0" y="111249"/>
                  <a:pt x="15999" y="95250"/>
                  <a:pt x="35719" y="95250"/>
                </a:cubicBezTo>
                <a:cubicBezTo>
                  <a:pt x="55438" y="95250"/>
                  <a:pt x="71438" y="111249"/>
                  <a:pt x="71438" y="130969"/>
                </a:cubicBezTo>
                <a:cubicBezTo>
                  <a:pt x="71438" y="142131"/>
                  <a:pt x="63587" y="155897"/>
                  <a:pt x="55252" y="167394"/>
                </a:cubicBezTo>
                <a:cubicBezTo>
                  <a:pt x="51271" y="172864"/>
                  <a:pt x="47179" y="177812"/>
                  <a:pt x="43793" y="181719"/>
                </a:cubicBezTo>
                <a:lnTo>
                  <a:pt x="43569" y="181980"/>
                </a:lnTo>
                <a:close/>
                <a:moveTo>
                  <a:pt x="47625" y="130969"/>
                </a:moveTo>
                <a:cubicBezTo>
                  <a:pt x="47625" y="124398"/>
                  <a:pt x="42290" y="119063"/>
                  <a:pt x="35719" y="119063"/>
                </a:cubicBezTo>
                <a:cubicBezTo>
                  <a:pt x="29148" y="119063"/>
                  <a:pt x="23812" y="124398"/>
                  <a:pt x="23812" y="130969"/>
                </a:cubicBezTo>
                <a:cubicBezTo>
                  <a:pt x="23812" y="137540"/>
                  <a:pt x="29148" y="142875"/>
                  <a:pt x="35719" y="142875"/>
                </a:cubicBezTo>
                <a:cubicBezTo>
                  <a:pt x="42290" y="142875"/>
                  <a:pt x="47625" y="137540"/>
                  <a:pt x="47625" y="130969"/>
                </a:cubicBezTo>
                <a:close/>
                <a:moveTo>
                  <a:pt x="154781" y="47625"/>
                </a:moveTo>
                <a:cubicBezTo>
                  <a:pt x="161352" y="47625"/>
                  <a:pt x="166688" y="42290"/>
                  <a:pt x="166688" y="35719"/>
                </a:cubicBezTo>
                <a:cubicBezTo>
                  <a:pt x="166688" y="29148"/>
                  <a:pt x="161352" y="23812"/>
                  <a:pt x="154781" y="23812"/>
                </a:cubicBezTo>
                <a:cubicBezTo>
                  <a:pt x="148210" y="23812"/>
                  <a:pt x="142875" y="29148"/>
                  <a:pt x="142875" y="35719"/>
                </a:cubicBezTo>
                <a:cubicBezTo>
                  <a:pt x="142875" y="42290"/>
                  <a:pt x="148210" y="47625"/>
                  <a:pt x="154781" y="47625"/>
                </a:cubicBez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46" name="Text 44"/>
          <p:cNvSpPr/>
          <p:nvPr/>
        </p:nvSpPr>
        <p:spPr>
          <a:xfrm>
            <a:off x="4705350" y="4772025"/>
            <a:ext cx="1028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Enforces Flow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4352925" y="5038725"/>
            <a:ext cx="3552825" cy="180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Code follows a predictable path through the pipeline.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081962" y="4652963"/>
            <a:ext cx="3724275" cy="685800"/>
          </a:xfrm>
          <a:custGeom>
            <a:avLst/>
            <a:gdLst/>
            <a:ahLst/>
            <a:cxnLst/>
            <a:rect l="l" t="t" r="r" b="b"/>
            <a:pathLst>
              <a:path w="3724275" h="685800">
                <a:moveTo>
                  <a:pt x="76199" y="0"/>
                </a:moveTo>
                <a:lnTo>
                  <a:pt x="3648076" y="0"/>
                </a:lnTo>
                <a:cubicBezTo>
                  <a:pt x="3690159" y="0"/>
                  <a:pt x="3724275" y="34116"/>
                  <a:pt x="3724275" y="76199"/>
                </a:cubicBezTo>
                <a:lnTo>
                  <a:pt x="3724275" y="609601"/>
                </a:lnTo>
                <a:cubicBezTo>
                  <a:pt x="3724275" y="651684"/>
                  <a:pt x="3690159" y="685800"/>
                  <a:pt x="3648076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D85D3C">
              <a:alpha val="10196"/>
            </a:srgbClr>
          </a:solidFill>
          <a:ln w="1270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49" name="Shape 47"/>
          <p:cNvSpPr/>
          <p:nvPr/>
        </p:nvSpPr>
        <p:spPr>
          <a:xfrm>
            <a:off x="8212931" y="479107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88999" y="-2977"/>
                </a:moveTo>
                <a:cubicBezTo>
                  <a:pt x="86730" y="-5283"/>
                  <a:pt x="83418" y="-6214"/>
                  <a:pt x="80293" y="-5358"/>
                </a:cubicBezTo>
                <a:cubicBezTo>
                  <a:pt x="77167" y="-4502"/>
                  <a:pt x="74749" y="-2084"/>
                  <a:pt x="73968" y="1042"/>
                </a:cubicBezTo>
                <a:lnTo>
                  <a:pt x="68275" y="23440"/>
                </a:lnTo>
                <a:cubicBezTo>
                  <a:pt x="67866" y="25078"/>
                  <a:pt x="66191" y="26045"/>
                  <a:pt x="64591" y="25561"/>
                </a:cubicBezTo>
                <a:lnTo>
                  <a:pt x="42342" y="19310"/>
                </a:lnTo>
                <a:cubicBezTo>
                  <a:pt x="39216" y="18417"/>
                  <a:pt x="35868" y="19310"/>
                  <a:pt x="33598" y="21580"/>
                </a:cubicBezTo>
                <a:cubicBezTo>
                  <a:pt x="31328" y="23850"/>
                  <a:pt x="30435" y="27198"/>
                  <a:pt x="31328" y="30324"/>
                </a:cubicBezTo>
                <a:lnTo>
                  <a:pt x="37616" y="52574"/>
                </a:lnTo>
                <a:cubicBezTo>
                  <a:pt x="38063" y="54173"/>
                  <a:pt x="37095" y="55848"/>
                  <a:pt x="35496" y="56257"/>
                </a:cubicBezTo>
                <a:lnTo>
                  <a:pt x="13060" y="61950"/>
                </a:lnTo>
                <a:cubicBezTo>
                  <a:pt x="9934" y="62731"/>
                  <a:pt x="7479" y="65187"/>
                  <a:pt x="6623" y="68312"/>
                </a:cubicBezTo>
                <a:cubicBezTo>
                  <a:pt x="5767" y="71438"/>
                  <a:pt x="6697" y="74749"/>
                  <a:pt x="9004" y="77019"/>
                </a:cubicBezTo>
                <a:lnTo>
                  <a:pt x="25561" y="93129"/>
                </a:lnTo>
                <a:cubicBezTo>
                  <a:pt x="26752" y="94283"/>
                  <a:pt x="26752" y="96217"/>
                  <a:pt x="25561" y="97408"/>
                </a:cubicBezTo>
                <a:lnTo>
                  <a:pt x="9041" y="113519"/>
                </a:lnTo>
                <a:cubicBezTo>
                  <a:pt x="6734" y="115788"/>
                  <a:pt x="5804" y="119100"/>
                  <a:pt x="6660" y="122225"/>
                </a:cubicBezTo>
                <a:cubicBezTo>
                  <a:pt x="7516" y="125350"/>
                  <a:pt x="9971" y="127769"/>
                  <a:pt x="13097" y="128588"/>
                </a:cubicBezTo>
                <a:lnTo>
                  <a:pt x="35496" y="134280"/>
                </a:lnTo>
                <a:cubicBezTo>
                  <a:pt x="37133" y="134689"/>
                  <a:pt x="38100" y="136364"/>
                  <a:pt x="37616" y="137964"/>
                </a:cubicBezTo>
                <a:lnTo>
                  <a:pt x="31328" y="160176"/>
                </a:lnTo>
                <a:cubicBezTo>
                  <a:pt x="30435" y="163302"/>
                  <a:pt x="31328" y="166650"/>
                  <a:pt x="33598" y="168920"/>
                </a:cubicBezTo>
                <a:cubicBezTo>
                  <a:pt x="35868" y="171190"/>
                  <a:pt x="39216" y="172083"/>
                  <a:pt x="42342" y="171190"/>
                </a:cubicBezTo>
                <a:lnTo>
                  <a:pt x="64591" y="164902"/>
                </a:lnTo>
                <a:cubicBezTo>
                  <a:pt x="66191" y="164455"/>
                  <a:pt x="67866" y="165422"/>
                  <a:pt x="68275" y="167022"/>
                </a:cubicBezTo>
                <a:lnTo>
                  <a:pt x="73968" y="189421"/>
                </a:lnTo>
                <a:cubicBezTo>
                  <a:pt x="74749" y="192546"/>
                  <a:pt x="77205" y="195002"/>
                  <a:pt x="80330" y="195858"/>
                </a:cubicBezTo>
                <a:cubicBezTo>
                  <a:pt x="83455" y="196714"/>
                  <a:pt x="86767" y="195783"/>
                  <a:pt x="89036" y="193477"/>
                </a:cubicBezTo>
                <a:lnTo>
                  <a:pt x="105147" y="176919"/>
                </a:lnTo>
                <a:cubicBezTo>
                  <a:pt x="106300" y="175729"/>
                  <a:pt x="108235" y="175729"/>
                  <a:pt x="109426" y="176919"/>
                </a:cubicBezTo>
                <a:lnTo>
                  <a:pt x="125499" y="193477"/>
                </a:lnTo>
                <a:cubicBezTo>
                  <a:pt x="127769" y="195783"/>
                  <a:pt x="131080" y="196714"/>
                  <a:pt x="134206" y="195858"/>
                </a:cubicBezTo>
                <a:cubicBezTo>
                  <a:pt x="137331" y="195002"/>
                  <a:pt x="139750" y="192546"/>
                  <a:pt x="140568" y="189421"/>
                </a:cubicBezTo>
                <a:lnTo>
                  <a:pt x="146261" y="167060"/>
                </a:lnTo>
                <a:cubicBezTo>
                  <a:pt x="146670" y="165422"/>
                  <a:pt x="148344" y="164455"/>
                  <a:pt x="149944" y="164939"/>
                </a:cubicBezTo>
                <a:lnTo>
                  <a:pt x="172194" y="171227"/>
                </a:lnTo>
                <a:cubicBezTo>
                  <a:pt x="175320" y="172120"/>
                  <a:pt x="178668" y="171227"/>
                  <a:pt x="180938" y="168957"/>
                </a:cubicBezTo>
                <a:cubicBezTo>
                  <a:pt x="183207" y="166687"/>
                  <a:pt x="184100" y="163339"/>
                  <a:pt x="183207" y="160213"/>
                </a:cubicBezTo>
                <a:lnTo>
                  <a:pt x="176919" y="137964"/>
                </a:lnTo>
                <a:cubicBezTo>
                  <a:pt x="176473" y="136364"/>
                  <a:pt x="177440" y="134689"/>
                  <a:pt x="179040" y="134280"/>
                </a:cubicBezTo>
                <a:lnTo>
                  <a:pt x="201439" y="128588"/>
                </a:lnTo>
                <a:cubicBezTo>
                  <a:pt x="204564" y="127806"/>
                  <a:pt x="207020" y="125350"/>
                  <a:pt x="207876" y="122225"/>
                </a:cubicBezTo>
                <a:cubicBezTo>
                  <a:pt x="208731" y="119100"/>
                  <a:pt x="207801" y="115751"/>
                  <a:pt x="205494" y="113519"/>
                </a:cubicBezTo>
                <a:lnTo>
                  <a:pt x="188937" y="97408"/>
                </a:lnTo>
                <a:cubicBezTo>
                  <a:pt x="187747" y="96255"/>
                  <a:pt x="187747" y="94320"/>
                  <a:pt x="188937" y="93129"/>
                </a:cubicBezTo>
                <a:lnTo>
                  <a:pt x="205494" y="77019"/>
                </a:lnTo>
                <a:cubicBezTo>
                  <a:pt x="207801" y="74749"/>
                  <a:pt x="208731" y="71437"/>
                  <a:pt x="207876" y="68312"/>
                </a:cubicBezTo>
                <a:cubicBezTo>
                  <a:pt x="207020" y="65187"/>
                  <a:pt x="204564" y="62768"/>
                  <a:pt x="201439" y="61950"/>
                </a:cubicBezTo>
                <a:lnTo>
                  <a:pt x="179040" y="56257"/>
                </a:lnTo>
                <a:cubicBezTo>
                  <a:pt x="177403" y="55848"/>
                  <a:pt x="176436" y="54173"/>
                  <a:pt x="176919" y="52574"/>
                </a:cubicBezTo>
                <a:lnTo>
                  <a:pt x="183207" y="30324"/>
                </a:lnTo>
                <a:cubicBezTo>
                  <a:pt x="184100" y="27198"/>
                  <a:pt x="183207" y="23850"/>
                  <a:pt x="180938" y="21580"/>
                </a:cubicBezTo>
                <a:cubicBezTo>
                  <a:pt x="178668" y="19310"/>
                  <a:pt x="175320" y="18417"/>
                  <a:pt x="172194" y="19310"/>
                </a:cubicBezTo>
                <a:lnTo>
                  <a:pt x="149944" y="25598"/>
                </a:lnTo>
                <a:cubicBezTo>
                  <a:pt x="148344" y="26045"/>
                  <a:pt x="146670" y="25078"/>
                  <a:pt x="146261" y="23478"/>
                </a:cubicBezTo>
                <a:lnTo>
                  <a:pt x="140568" y="1042"/>
                </a:lnTo>
                <a:cubicBezTo>
                  <a:pt x="139787" y="-2084"/>
                  <a:pt x="137331" y="-4539"/>
                  <a:pt x="134206" y="-5395"/>
                </a:cubicBezTo>
                <a:cubicBezTo>
                  <a:pt x="131080" y="-6251"/>
                  <a:pt x="127769" y="-5321"/>
                  <a:pt x="125499" y="-3014"/>
                </a:cubicBezTo>
                <a:lnTo>
                  <a:pt x="109389" y="13581"/>
                </a:lnTo>
                <a:cubicBezTo>
                  <a:pt x="108235" y="14771"/>
                  <a:pt x="106300" y="14771"/>
                  <a:pt x="105110" y="13581"/>
                </a:cubicBezTo>
                <a:lnTo>
                  <a:pt x="88999" y="-2977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50" name="Text 48"/>
          <p:cNvSpPr/>
          <p:nvPr/>
        </p:nvSpPr>
        <p:spPr>
          <a:xfrm>
            <a:off x="8553450" y="4772025"/>
            <a:ext cx="1123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Ensures Quality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201025" y="5038725"/>
            <a:ext cx="3552825" cy="180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Each stage has appropriate gates and reviews.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A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191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" name="Shape 1"/>
          <p:cNvSpPr/>
          <p:nvPr/>
        </p:nvSpPr>
        <p:spPr>
          <a:xfrm>
            <a:off x="561975" y="5715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0" y="28575"/>
                </a:moveTo>
                <a:cubicBezTo>
                  <a:pt x="0" y="12814"/>
                  <a:pt x="12814" y="0"/>
                  <a:pt x="28575" y="0"/>
                </a:cubicBezTo>
                <a:lnTo>
                  <a:pt x="95324" y="0"/>
                </a:lnTo>
                <a:cubicBezTo>
                  <a:pt x="102915" y="0"/>
                  <a:pt x="110192" y="2991"/>
                  <a:pt x="115550" y="8349"/>
                </a:cubicBezTo>
                <a:lnTo>
                  <a:pt x="163101" y="55944"/>
                </a:lnTo>
                <a:cubicBezTo>
                  <a:pt x="168459" y="61302"/>
                  <a:pt x="171450" y="68580"/>
                  <a:pt x="171450" y="76170"/>
                </a:cubicBezTo>
                <a:lnTo>
                  <a:pt x="171450" y="200025"/>
                </a:lnTo>
                <a:cubicBezTo>
                  <a:pt x="171450" y="215786"/>
                  <a:pt x="158636" y="228600"/>
                  <a:pt x="142875" y="228600"/>
                </a:cubicBezTo>
                <a:lnTo>
                  <a:pt x="28575" y="228600"/>
                </a:lnTo>
                <a:cubicBezTo>
                  <a:pt x="12814" y="228600"/>
                  <a:pt x="0" y="215786"/>
                  <a:pt x="0" y="200025"/>
                </a:cubicBezTo>
                <a:lnTo>
                  <a:pt x="0" y="28575"/>
                </a:lnTo>
                <a:close/>
                <a:moveTo>
                  <a:pt x="92869" y="26119"/>
                </a:moveTo>
                <a:lnTo>
                  <a:pt x="92869" y="67866"/>
                </a:lnTo>
                <a:cubicBezTo>
                  <a:pt x="92869" y="73804"/>
                  <a:pt x="97646" y="78581"/>
                  <a:pt x="103584" y="78581"/>
                </a:cubicBezTo>
                <a:lnTo>
                  <a:pt x="145331" y="78581"/>
                </a:lnTo>
                <a:lnTo>
                  <a:pt x="92869" y="26119"/>
                </a:lnTo>
                <a:close/>
                <a:moveTo>
                  <a:pt x="53578" y="114300"/>
                </a:moveTo>
                <a:cubicBezTo>
                  <a:pt x="47640" y="114300"/>
                  <a:pt x="42863" y="119077"/>
                  <a:pt x="42863" y="125016"/>
                </a:cubicBezTo>
                <a:cubicBezTo>
                  <a:pt x="42863" y="130954"/>
                  <a:pt x="47640" y="135731"/>
                  <a:pt x="53578" y="135731"/>
                </a:cubicBezTo>
                <a:lnTo>
                  <a:pt x="117872" y="135731"/>
                </a:lnTo>
                <a:cubicBezTo>
                  <a:pt x="123810" y="135731"/>
                  <a:pt x="128588" y="130954"/>
                  <a:pt x="128588" y="125016"/>
                </a:cubicBezTo>
                <a:cubicBezTo>
                  <a:pt x="128588" y="119077"/>
                  <a:pt x="123810" y="114300"/>
                  <a:pt x="117872" y="114300"/>
                </a:cubicBezTo>
                <a:lnTo>
                  <a:pt x="53578" y="114300"/>
                </a:lnTo>
                <a:close/>
                <a:moveTo>
                  <a:pt x="53578" y="157163"/>
                </a:moveTo>
                <a:cubicBezTo>
                  <a:pt x="47640" y="157163"/>
                  <a:pt x="42863" y="161940"/>
                  <a:pt x="42863" y="167878"/>
                </a:cubicBezTo>
                <a:cubicBezTo>
                  <a:pt x="42863" y="173816"/>
                  <a:pt x="47640" y="178594"/>
                  <a:pt x="53578" y="178594"/>
                </a:cubicBezTo>
                <a:lnTo>
                  <a:pt x="117872" y="178594"/>
                </a:lnTo>
                <a:cubicBezTo>
                  <a:pt x="123810" y="178594"/>
                  <a:pt x="128588" y="173816"/>
                  <a:pt x="128588" y="167878"/>
                </a:cubicBezTo>
                <a:cubicBezTo>
                  <a:pt x="128588" y="161940"/>
                  <a:pt x="123810" y="157163"/>
                  <a:pt x="117872" y="157163"/>
                </a:cubicBezTo>
                <a:lnTo>
                  <a:pt x="53578" y="157163"/>
                </a:lnTo>
                <a:close/>
              </a:path>
            </a:pathLst>
          </a:custGeom>
          <a:solidFill>
            <a:srgbClr val="11AA11">
              <a:alpha val="86667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1066800" y="381000"/>
            <a:ext cx="6696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Standardization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66800" y="609600"/>
            <a:ext cx="68008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AEA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Conventional Commits - The API of History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219200"/>
            <a:ext cx="4352925" cy="1847850"/>
          </a:xfrm>
          <a:custGeom>
            <a:avLst/>
            <a:gdLst/>
            <a:ahLst/>
            <a:cxnLst/>
            <a:rect l="l" t="t" r="r" b="b"/>
            <a:pathLst>
              <a:path w="4352925" h="1847850">
                <a:moveTo>
                  <a:pt x="0" y="0"/>
                </a:moveTo>
                <a:lnTo>
                  <a:pt x="4352925" y="0"/>
                </a:lnTo>
                <a:lnTo>
                  <a:pt x="4352925" y="1847850"/>
                </a:lnTo>
                <a:lnTo>
                  <a:pt x="0" y="1847850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4902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400050" y="1219200"/>
            <a:ext cx="38100" cy="1847850"/>
          </a:xfrm>
          <a:custGeom>
            <a:avLst/>
            <a:gdLst/>
            <a:ahLst/>
            <a:cxnLst/>
            <a:rect l="l" t="t" r="r" b="b"/>
            <a:pathLst>
              <a:path w="38100" h="1847850">
                <a:moveTo>
                  <a:pt x="0" y="0"/>
                </a:moveTo>
                <a:lnTo>
                  <a:pt x="38100" y="0"/>
                </a:lnTo>
                <a:lnTo>
                  <a:pt x="38100" y="1847850"/>
                </a:lnTo>
                <a:lnTo>
                  <a:pt x="0" y="184785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8" name="Text 6"/>
          <p:cNvSpPr/>
          <p:nvPr/>
        </p:nvSpPr>
        <p:spPr>
          <a:xfrm>
            <a:off x="571500" y="1371600"/>
            <a:ext cx="4114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Problem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71500" y="1714500"/>
            <a:ext cx="410527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9595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 log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looking like: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71500" y="2038350"/>
            <a:ext cx="4029075" cy="266700"/>
          </a:xfrm>
          <a:custGeom>
            <a:avLst/>
            <a:gdLst/>
            <a:ahLst/>
            <a:cxnLst/>
            <a:rect l="l" t="t" r="r" b="b"/>
            <a:pathLst>
              <a:path w="4029075" h="266700">
                <a:moveTo>
                  <a:pt x="0" y="0"/>
                </a:moveTo>
                <a:lnTo>
                  <a:pt x="4029075" y="0"/>
                </a:lnTo>
                <a:lnTo>
                  <a:pt x="4029075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11" name="Text 9"/>
          <p:cNvSpPr/>
          <p:nvPr/>
        </p:nvSpPr>
        <p:spPr>
          <a:xfrm>
            <a:off x="571500" y="2038350"/>
            <a:ext cx="40957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595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"wip"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71500" y="2343150"/>
            <a:ext cx="4029075" cy="266700"/>
          </a:xfrm>
          <a:custGeom>
            <a:avLst/>
            <a:gdLst/>
            <a:ahLst/>
            <a:cxnLst/>
            <a:rect l="l" t="t" r="r" b="b"/>
            <a:pathLst>
              <a:path w="4029075" h="266700">
                <a:moveTo>
                  <a:pt x="0" y="0"/>
                </a:moveTo>
                <a:lnTo>
                  <a:pt x="4029075" y="0"/>
                </a:lnTo>
                <a:lnTo>
                  <a:pt x="4029075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13" name="Text 11"/>
          <p:cNvSpPr/>
          <p:nvPr/>
        </p:nvSpPr>
        <p:spPr>
          <a:xfrm>
            <a:off x="571500" y="2343150"/>
            <a:ext cx="40957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595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"fix"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71500" y="2647950"/>
            <a:ext cx="4029075" cy="266700"/>
          </a:xfrm>
          <a:custGeom>
            <a:avLst/>
            <a:gdLst/>
            <a:ahLst/>
            <a:cxnLst/>
            <a:rect l="l" t="t" r="r" b="b"/>
            <a:pathLst>
              <a:path w="4029075" h="266700">
                <a:moveTo>
                  <a:pt x="0" y="0"/>
                </a:moveTo>
                <a:lnTo>
                  <a:pt x="4029075" y="0"/>
                </a:lnTo>
                <a:lnTo>
                  <a:pt x="4029075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15" name="Text 13"/>
          <p:cNvSpPr/>
          <p:nvPr/>
        </p:nvSpPr>
        <p:spPr>
          <a:xfrm>
            <a:off x="571500" y="2647950"/>
            <a:ext cx="40957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595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"please work"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00050" y="3181350"/>
            <a:ext cx="4352925" cy="1276350"/>
          </a:xfrm>
          <a:custGeom>
            <a:avLst/>
            <a:gdLst/>
            <a:ahLst/>
            <a:cxnLst/>
            <a:rect l="l" t="t" r="r" b="b"/>
            <a:pathLst>
              <a:path w="4352925" h="1276350">
                <a:moveTo>
                  <a:pt x="0" y="0"/>
                </a:moveTo>
                <a:lnTo>
                  <a:pt x="4352925" y="0"/>
                </a:lnTo>
                <a:lnTo>
                  <a:pt x="4352925" y="1276350"/>
                </a:lnTo>
                <a:lnTo>
                  <a:pt x="0" y="1276350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400050" y="3181350"/>
            <a:ext cx="38100" cy="1276350"/>
          </a:xfrm>
          <a:custGeom>
            <a:avLst/>
            <a:gdLst/>
            <a:ahLst/>
            <a:cxnLst/>
            <a:rect l="l" t="t" r="r" b="b"/>
            <a:pathLst>
              <a:path w="38100" h="1276350">
                <a:moveTo>
                  <a:pt x="0" y="0"/>
                </a:moveTo>
                <a:lnTo>
                  <a:pt x="38100" y="0"/>
                </a:lnTo>
                <a:lnTo>
                  <a:pt x="38100" y="1276350"/>
                </a:lnTo>
                <a:lnTo>
                  <a:pt x="0" y="127635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8" name="Text 16"/>
          <p:cNvSpPr/>
          <p:nvPr/>
        </p:nvSpPr>
        <p:spPr>
          <a:xfrm>
            <a:off x="571500" y="3333750"/>
            <a:ext cx="4114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Solution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71500" y="3676650"/>
            <a:ext cx="4105275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 structured format for commit messages that is </a:t>
            </a:r>
            <a:r>
              <a:rPr lang="en-US" sz="120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machine-readable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enabling automated changelog generation, versioning, and release notes.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926360" y="1219200"/>
            <a:ext cx="6886575" cy="3238500"/>
          </a:xfrm>
          <a:custGeom>
            <a:avLst/>
            <a:gdLst/>
            <a:ahLst/>
            <a:cxnLst/>
            <a:rect l="l" t="t" r="r" b="b"/>
            <a:pathLst>
              <a:path w="6886575" h="3238500">
                <a:moveTo>
                  <a:pt x="0" y="0"/>
                </a:moveTo>
                <a:lnTo>
                  <a:pt x="6886575" y="0"/>
                </a:lnTo>
                <a:lnTo>
                  <a:pt x="6886575" y="3238500"/>
                </a:lnTo>
                <a:lnTo>
                  <a:pt x="0" y="3238500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4926360" y="1219200"/>
            <a:ext cx="38100" cy="3238500"/>
          </a:xfrm>
          <a:custGeom>
            <a:avLst/>
            <a:gdLst/>
            <a:ahLst/>
            <a:cxnLst/>
            <a:rect l="l" t="t" r="r" b="b"/>
            <a:pathLst>
              <a:path w="38100" h="3238500">
                <a:moveTo>
                  <a:pt x="0" y="0"/>
                </a:moveTo>
                <a:lnTo>
                  <a:pt x="38100" y="0"/>
                </a:lnTo>
                <a:lnTo>
                  <a:pt x="38100" y="3238500"/>
                </a:lnTo>
                <a:lnTo>
                  <a:pt x="0" y="32385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2" name="Text 20"/>
          <p:cNvSpPr/>
          <p:nvPr/>
        </p:nvSpPr>
        <p:spPr>
          <a:xfrm>
            <a:off x="5097810" y="1371600"/>
            <a:ext cx="6648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Format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102572" y="1719263"/>
            <a:ext cx="6553200" cy="504825"/>
          </a:xfrm>
          <a:custGeom>
            <a:avLst/>
            <a:gdLst/>
            <a:ahLst/>
            <a:cxnLst/>
            <a:rect l="l" t="t" r="r" b="b"/>
            <a:pathLst>
              <a:path w="6553200" h="504825">
                <a:moveTo>
                  <a:pt x="0" y="0"/>
                </a:moveTo>
                <a:lnTo>
                  <a:pt x="6553200" y="0"/>
                </a:lnTo>
                <a:lnTo>
                  <a:pt x="6553200" y="504825"/>
                </a:lnTo>
                <a:lnTo>
                  <a:pt x="0" y="504825"/>
                </a:lnTo>
                <a:lnTo>
                  <a:pt x="0" y="0"/>
                </a:lnTo>
                <a:close/>
              </a:path>
            </a:pathLst>
          </a:custGeom>
          <a:solidFill>
            <a:srgbClr val="1A1A1D"/>
          </a:solidFill>
          <a:ln w="12700">
            <a:solidFill>
              <a:srgbClr val="D85D3C">
                <a:alpha val="50196"/>
              </a:srgbClr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5221635" y="1866900"/>
            <a:ext cx="2536627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():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116860" y="2343150"/>
            <a:ext cx="6543675" cy="495300"/>
          </a:xfrm>
          <a:custGeom>
            <a:avLst/>
            <a:gdLst/>
            <a:ahLst/>
            <a:cxnLst/>
            <a:rect l="l" t="t" r="r" b="b"/>
            <a:pathLst>
              <a:path w="6543675" h="495300">
                <a:moveTo>
                  <a:pt x="0" y="0"/>
                </a:moveTo>
                <a:lnTo>
                  <a:pt x="6543675" y="0"/>
                </a:lnTo>
                <a:lnTo>
                  <a:pt x="6543675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26" name="Shape 24"/>
          <p:cNvSpPr/>
          <p:nvPr/>
        </p:nvSpPr>
        <p:spPr>
          <a:xfrm>
            <a:off x="5116860" y="2343150"/>
            <a:ext cx="38100" cy="495300"/>
          </a:xfrm>
          <a:custGeom>
            <a:avLst/>
            <a:gdLst/>
            <a:ahLst/>
            <a:cxnLst/>
            <a:rect l="l" t="t" r="r" b="b"/>
            <a:pathLst>
              <a:path w="38100" h="495300">
                <a:moveTo>
                  <a:pt x="0" y="0"/>
                </a:moveTo>
                <a:lnTo>
                  <a:pt x="38100" y="0"/>
                </a:lnTo>
                <a:lnTo>
                  <a:pt x="38100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7" name="Text 25"/>
          <p:cNvSpPr/>
          <p:nvPr/>
        </p:nvSpPr>
        <p:spPr>
          <a:xfrm>
            <a:off x="5250210" y="2457450"/>
            <a:ext cx="323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612457" y="2457450"/>
            <a:ext cx="495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(auth):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148090" y="2457450"/>
            <a:ext cx="1571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add google oauth login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116860" y="2914650"/>
            <a:ext cx="6543675" cy="495300"/>
          </a:xfrm>
          <a:custGeom>
            <a:avLst/>
            <a:gdLst/>
            <a:ahLst/>
            <a:cxnLst/>
            <a:rect l="l" t="t" r="r" b="b"/>
            <a:pathLst>
              <a:path w="6543675" h="495300">
                <a:moveTo>
                  <a:pt x="0" y="0"/>
                </a:moveTo>
                <a:lnTo>
                  <a:pt x="6543675" y="0"/>
                </a:lnTo>
                <a:lnTo>
                  <a:pt x="6543675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31" name="Shape 29"/>
          <p:cNvSpPr/>
          <p:nvPr/>
        </p:nvSpPr>
        <p:spPr>
          <a:xfrm>
            <a:off x="5116860" y="2914650"/>
            <a:ext cx="38100" cy="495300"/>
          </a:xfrm>
          <a:custGeom>
            <a:avLst/>
            <a:gdLst/>
            <a:ahLst/>
            <a:cxnLst/>
            <a:rect l="l" t="t" r="r" b="b"/>
            <a:pathLst>
              <a:path w="38100" h="495300">
                <a:moveTo>
                  <a:pt x="0" y="0"/>
                </a:moveTo>
                <a:lnTo>
                  <a:pt x="38100" y="0"/>
                </a:lnTo>
                <a:lnTo>
                  <a:pt x="38100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32" name="Text 30"/>
          <p:cNvSpPr/>
          <p:nvPr/>
        </p:nvSpPr>
        <p:spPr>
          <a:xfrm>
            <a:off x="5250210" y="3028950"/>
            <a:ext cx="238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fix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523012" y="3028950"/>
            <a:ext cx="381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(db):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944344" y="3028950"/>
            <a:ext cx="1628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resolve connection leak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400050" y="4572000"/>
            <a:ext cx="11410950" cy="1028700"/>
          </a:xfrm>
          <a:custGeom>
            <a:avLst/>
            <a:gdLst/>
            <a:ahLst/>
            <a:cxnLst/>
            <a:rect l="l" t="t" r="r" b="b"/>
            <a:pathLst>
              <a:path w="11410950" h="1028700">
                <a:moveTo>
                  <a:pt x="0" y="0"/>
                </a:moveTo>
                <a:lnTo>
                  <a:pt x="11410950" y="0"/>
                </a:lnTo>
                <a:lnTo>
                  <a:pt x="11410950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400050" y="4572000"/>
            <a:ext cx="38100" cy="1028700"/>
          </a:xfrm>
          <a:custGeom>
            <a:avLst/>
            <a:gdLst/>
            <a:ahLst/>
            <a:cxnLst/>
            <a:rect l="l" t="t" r="r" b="b"/>
            <a:pathLst>
              <a:path w="38100" h="1028700">
                <a:moveTo>
                  <a:pt x="0" y="0"/>
                </a:moveTo>
                <a:lnTo>
                  <a:pt x="38100" y="0"/>
                </a:lnTo>
                <a:lnTo>
                  <a:pt x="38100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7" name="Text 35"/>
          <p:cNvSpPr/>
          <p:nvPr/>
        </p:nvSpPr>
        <p:spPr>
          <a:xfrm>
            <a:off x="533400" y="4686300"/>
            <a:ext cx="11249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Common Types &amp; Scopes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533400" y="5048250"/>
            <a:ext cx="411361" cy="180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feat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533400" y="5076825"/>
            <a:ext cx="809774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= New feature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191250" y="5162550"/>
            <a:ext cx="327571" cy="180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95959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fix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479977" y="5191125"/>
            <a:ext cx="55096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= Bug fix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00050" y="5715000"/>
            <a:ext cx="11410950" cy="438150"/>
          </a:xfrm>
          <a:custGeom>
            <a:avLst/>
            <a:gdLst/>
            <a:ahLst/>
            <a:cxnLst/>
            <a:rect l="l" t="t" r="r" b="b"/>
            <a:pathLst>
              <a:path w="11410950" h="438150">
                <a:moveTo>
                  <a:pt x="0" y="0"/>
                </a:moveTo>
                <a:lnTo>
                  <a:pt x="11410950" y="0"/>
                </a:lnTo>
                <a:lnTo>
                  <a:pt x="11410950" y="438150"/>
                </a:lnTo>
                <a:lnTo>
                  <a:pt x="0" y="4381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D85D3C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3" name="Shape 41"/>
          <p:cNvSpPr/>
          <p:nvPr/>
        </p:nvSpPr>
        <p:spPr>
          <a:xfrm>
            <a:off x="400050" y="5715000"/>
            <a:ext cx="38100" cy="438150"/>
          </a:xfrm>
          <a:custGeom>
            <a:avLst/>
            <a:gdLst/>
            <a:ahLst/>
            <a:cxnLst/>
            <a:rect l="l" t="t" r="r" b="b"/>
            <a:pathLst>
              <a:path w="38100" h="438150">
                <a:moveTo>
                  <a:pt x="0" y="0"/>
                </a:moveTo>
                <a:lnTo>
                  <a:pt x="38100" y="0"/>
                </a:lnTo>
                <a:lnTo>
                  <a:pt x="38100" y="438150"/>
                </a:lnTo>
                <a:lnTo>
                  <a:pt x="0" y="43815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4" name="Shape 42"/>
          <p:cNvSpPr/>
          <p:nvPr/>
        </p:nvSpPr>
        <p:spPr>
          <a:xfrm>
            <a:off x="552450" y="58578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5" name="Text 43"/>
          <p:cNvSpPr/>
          <p:nvPr/>
        </p:nvSpPr>
        <p:spPr>
          <a:xfrm>
            <a:off x="781050" y="5829300"/>
            <a:ext cx="1099185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Critical for PRs:</a:t>
            </a:r>
            <a:r>
              <a:rPr lang="en-US" sz="1200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 this pipeline, </a:t>
            </a:r>
            <a:r>
              <a:rPr lang="en-US" sz="1200" b="1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 Titles must follow this format</a:t>
            </a:r>
            <a:r>
              <a:rPr lang="en-US" sz="1200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because they become the final history (Squash &amp; Merge).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A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0406" y="456487"/>
            <a:ext cx="532568" cy="532568"/>
          </a:xfrm>
          <a:custGeom>
            <a:avLst/>
            <a:gdLst/>
            <a:ahLst/>
            <a:cxnLst/>
            <a:rect l="l" t="t" r="r" b="b"/>
            <a:pathLst>
              <a:path w="532568" h="532568">
                <a:moveTo>
                  <a:pt x="0" y="0"/>
                </a:moveTo>
                <a:lnTo>
                  <a:pt x="532568" y="0"/>
                </a:lnTo>
                <a:lnTo>
                  <a:pt x="532568" y="532568"/>
                </a:lnTo>
                <a:lnTo>
                  <a:pt x="0" y="532568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" name="Shape 1"/>
          <p:cNvSpPr/>
          <p:nvPr/>
        </p:nvSpPr>
        <p:spPr>
          <a:xfrm>
            <a:off x="518303" y="608649"/>
            <a:ext cx="256774" cy="228243"/>
          </a:xfrm>
          <a:custGeom>
            <a:avLst/>
            <a:gdLst/>
            <a:ahLst/>
            <a:cxnLst/>
            <a:rect l="l" t="t" r="r" b="b"/>
            <a:pathLst>
              <a:path w="256774" h="228243">
                <a:moveTo>
                  <a:pt x="178850" y="17430"/>
                </a:moveTo>
                <a:lnTo>
                  <a:pt x="244916" y="84432"/>
                </a:lnTo>
                <a:cubicBezTo>
                  <a:pt x="257264" y="96959"/>
                  <a:pt x="257264" y="117019"/>
                  <a:pt x="244916" y="129546"/>
                </a:cubicBezTo>
                <a:lnTo>
                  <a:pt x="175195" y="200114"/>
                </a:lnTo>
                <a:cubicBezTo>
                  <a:pt x="171049" y="204305"/>
                  <a:pt x="164273" y="204349"/>
                  <a:pt x="160082" y="200203"/>
                </a:cubicBezTo>
                <a:cubicBezTo>
                  <a:pt x="155892" y="196057"/>
                  <a:pt x="155847" y="189282"/>
                  <a:pt x="159993" y="185091"/>
                </a:cubicBezTo>
                <a:lnTo>
                  <a:pt x="229714" y="114478"/>
                </a:lnTo>
                <a:cubicBezTo>
                  <a:pt x="233816" y="110332"/>
                  <a:pt x="233816" y="103601"/>
                  <a:pt x="229714" y="99455"/>
                </a:cubicBezTo>
                <a:lnTo>
                  <a:pt x="163604" y="32498"/>
                </a:lnTo>
                <a:cubicBezTo>
                  <a:pt x="159458" y="28308"/>
                  <a:pt x="159503" y="21532"/>
                  <a:pt x="163693" y="17386"/>
                </a:cubicBezTo>
                <a:cubicBezTo>
                  <a:pt x="167884" y="13240"/>
                  <a:pt x="174660" y="13284"/>
                  <a:pt x="178805" y="17475"/>
                </a:cubicBezTo>
                <a:close/>
                <a:moveTo>
                  <a:pt x="14310" y="102308"/>
                </a:moveTo>
                <a:lnTo>
                  <a:pt x="14310" y="42796"/>
                </a:lnTo>
                <a:cubicBezTo>
                  <a:pt x="14310" y="27059"/>
                  <a:pt x="27104" y="14265"/>
                  <a:pt x="42840" y="14265"/>
                </a:cubicBezTo>
                <a:lnTo>
                  <a:pt x="102353" y="14265"/>
                </a:lnTo>
                <a:cubicBezTo>
                  <a:pt x="109931" y="14265"/>
                  <a:pt x="117198" y="17252"/>
                  <a:pt x="122547" y="22601"/>
                </a:cubicBezTo>
                <a:lnTo>
                  <a:pt x="186741" y="86795"/>
                </a:lnTo>
                <a:cubicBezTo>
                  <a:pt x="197885" y="97940"/>
                  <a:pt x="197885" y="115994"/>
                  <a:pt x="186741" y="127139"/>
                </a:cubicBezTo>
                <a:lnTo>
                  <a:pt x="127228" y="186651"/>
                </a:lnTo>
                <a:cubicBezTo>
                  <a:pt x="116083" y="197796"/>
                  <a:pt x="98029" y="197796"/>
                  <a:pt x="86884" y="186651"/>
                </a:cubicBezTo>
                <a:lnTo>
                  <a:pt x="22691" y="122458"/>
                </a:lnTo>
                <a:cubicBezTo>
                  <a:pt x="17341" y="117108"/>
                  <a:pt x="14354" y="109842"/>
                  <a:pt x="14354" y="102264"/>
                </a:cubicBezTo>
                <a:close/>
                <a:moveTo>
                  <a:pt x="78503" y="64193"/>
                </a:moveTo>
                <a:cubicBezTo>
                  <a:pt x="78503" y="56320"/>
                  <a:pt x="72111" y="49928"/>
                  <a:pt x="64238" y="49928"/>
                </a:cubicBezTo>
                <a:cubicBezTo>
                  <a:pt x="56365" y="49928"/>
                  <a:pt x="49973" y="56320"/>
                  <a:pt x="49973" y="64193"/>
                </a:cubicBezTo>
                <a:cubicBezTo>
                  <a:pt x="49973" y="72067"/>
                  <a:pt x="56365" y="78459"/>
                  <a:pt x="64238" y="78459"/>
                </a:cubicBezTo>
                <a:cubicBezTo>
                  <a:pt x="72111" y="78459"/>
                  <a:pt x="78503" y="72067"/>
                  <a:pt x="78503" y="64193"/>
                </a:cubicBez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4" name="Text 2"/>
          <p:cNvSpPr/>
          <p:nvPr/>
        </p:nvSpPr>
        <p:spPr>
          <a:xfrm>
            <a:off x="1065136" y="380406"/>
            <a:ext cx="6400324" cy="190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8" b="1" kern="0" spc="52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Versioning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65136" y="608649"/>
            <a:ext cx="6561997" cy="4564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94" b="1" dirty="0">
                <a:solidFill>
                  <a:srgbClr val="EAEA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Semantic Versioning (SemVer)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0406" y="1179257"/>
            <a:ext cx="11516780" cy="2662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8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Communicating Change through Numbers</a:t>
            </a:r>
            <a:r>
              <a:rPr lang="en-US" sz="1348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A standardized way to communicate the nature of changes in your codebase.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99426" y="1597704"/>
            <a:ext cx="6875832" cy="4308094"/>
          </a:xfrm>
          <a:custGeom>
            <a:avLst/>
            <a:gdLst/>
            <a:ahLst/>
            <a:cxnLst/>
            <a:rect l="l" t="t" r="r" b="b"/>
            <a:pathLst>
              <a:path w="6875832" h="4308094">
                <a:moveTo>
                  <a:pt x="0" y="0"/>
                </a:moveTo>
                <a:lnTo>
                  <a:pt x="6875832" y="0"/>
                </a:lnTo>
                <a:lnTo>
                  <a:pt x="6875832" y="4308094"/>
                </a:lnTo>
                <a:lnTo>
                  <a:pt x="0" y="4308094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399426" y="1597704"/>
            <a:ext cx="38041" cy="4308094"/>
          </a:xfrm>
          <a:custGeom>
            <a:avLst/>
            <a:gdLst/>
            <a:ahLst/>
            <a:cxnLst/>
            <a:rect l="l" t="t" r="r" b="b"/>
            <a:pathLst>
              <a:path w="38041" h="4308094">
                <a:moveTo>
                  <a:pt x="0" y="0"/>
                </a:moveTo>
                <a:lnTo>
                  <a:pt x="38041" y="0"/>
                </a:lnTo>
                <a:lnTo>
                  <a:pt x="38041" y="4308094"/>
                </a:lnTo>
                <a:lnTo>
                  <a:pt x="0" y="4308094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9" name="Text 7"/>
          <p:cNvSpPr/>
          <p:nvPr/>
        </p:nvSpPr>
        <p:spPr>
          <a:xfrm>
            <a:off x="475507" y="2111251"/>
            <a:ext cx="6742690" cy="6847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5000" b="1" dirty="0">
                <a:solidFill>
                  <a:srgbClr val="D85D3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MAJOR</a:t>
            </a:r>
            <a:r>
              <a:rPr lang="en-US" sz="5000" b="1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.</a:t>
            </a:r>
            <a:r>
              <a:rPr lang="en-US" sz="5000" b="1" dirty="0">
                <a:solidFill>
                  <a:srgbClr val="95959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MINOR</a:t>
            </a:r>
            <a:r>
              <a:rPr lang="en-US" sz="5000" b="1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.</a:t>
            </a:r>
            <a:r>
              <a:rPr lang="en-US" sz="5000" b="1" dirty="0">
                <a:solidFill>
                  <a:srgbClr val="D85D3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PATCH</a:t>
            </a:r>
            <a:endParaRPr lang="en-US" sz="5000" dirty="0"/>
          </a:p>
        </p:txBody>
      </p:sp>
      <p:sp>
        <p:nvSpPr>
          <p:cNvPr id="10" name="Text 8"/>
          <p:cNvSpPr/>
          <p:nvPr/>
        </p:nvSpPr>
        <p:spPr>
          <a:xfrm>
            <a:off x="603894" y="2872062"/>
            <a:ext cx="6485916" cy="3138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48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Example: </a:t>
            </a:r>
            <a:r>
              <a:rPr lang="en-US" sz="1797" b="1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1.0.0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46690" y="3338059"/>
            <a:ext cx="608649" cy="608649"/>
          </a:xfrm>
          <a:custGeom>
            <a:avLst/>
            <a:gdLst/>
            <a:ahLst/>
            <a:cxnLst/>
            <a:rect l="l" t="t" r="r" b="b"/>
            <a:pathLst>
              <a:path w="608649" h="608649">
                <a:moveTo>
                  <a:pt x="0" y="0"/>
                </a:moveTo>
                <a:lnTo>
                  <a:pt x="608649" y="0"/>
                </a:lnTo>
                <a:lnTo>
                  <a:pt x="608649" y="608649"/>
                </a:lnTo>
                <a:lnTo>
                  <a:pt x="0" y="608649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2" name="Text 10"/>
          <p:cNvSpPr/>
          <p:nvPr/>
        </p:nvSpPr>
        <p:spPr>
          <a:xfrm>
            <a:off x="905692" y="3471201"/>
            <a:ext cx="237754" cy="342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46" b="1" dirty="0">
                <a:solidFill>
                  <a:srgbClr val="1A1A1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369460" y="3338059"/>
            <a:ext cx="5763145" cy="2662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8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MAJOR (1.0.0)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369460" y="3642384"/>
            <a:ext cx="5753635" cy="228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8" b="1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Breaking changes</a:t>
            </a:r>
            <a:r>
              <a:rPr lang="en-US" sz="1198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Incompatible API changes that require consumer updates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46690" y="4060830"/>
            <a:ext cx="608649" cy="608649"/>
          </a:xfrm>
          <a:custGeom>
            <a:avLst/>
            <a:gdLst/>
            <a:ahLst/>
            <a:cxnLst/>
            <a:rect l="l" t="t" r="r" b="b"/>
            <a:pathLst>
              <a:path w="608649" h="608649">
                <a:moveTo>
                  <a:pt x="0" y="0"/>
                </a:moveTo>
                <a:lnTo>
                  <a:pt x="608649" y="0"/>
                </a:lnTo>
                <a:lnTo>
                  <a:pt x="608649" y="608649"/>
                </a:lnTo>
                <a:lnTo>
                  <a:pt x="0" y="608649"/>
                </a:lnTo>
                <a:lnTo>
                  <a:pt x="0" y="0"/>
                </a:ln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16" name="Text 14"/>
          <p:cNvSpPr/>
          <p:nvPr/>
        </p:nvSpPr>
        <p:spPr>
          <a:xfrm>
            <a:off x="858290" y="4193972"/>
            <a:ext cx="323345" cy="342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46" b="1" dirty="0">
                <a:solidFill>
                  <a:srgbClr val="1A1A1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369460" y="4060830"/>
            <a:ext cx="5763145" cy="2662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8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MINOR (1.1.0)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369460" y="4365154"/>
            <a:ext cx="5753635" cy="228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8" b="1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New features</a:t>
            </a:r>
            <a:r>
              <a:rPr lang="en-US" sz="1198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Backwards compatible additions that don't break existing functionality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46690" y="4783601"/>
            <a:ext cx="608649" cy="608649"/>
          </a:xfrm>
          <a:custGeom>
            <a:avLst/>
            <a:gdLst/>
            <a:ahLst/>
            <a:cxnLst/>
            <a:rect l="l" t="t" r="r" b="b"/>
            <a:pathLst>
              <a:path w="608649" h="608649">
                <a:moveTo>
                  <a:pt x="0" y="0"/>
                </a:moveTo>
                <a:lnTo>
                  <a:pt x="608649" y="0"/>
                </a:lnTo>
                <a:lnTo>
                  <a:pt x="608649" y="608649"/>
                </a:lnTo>
                <a:lnTo>
                  <a:pt x="0" y="608649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0" name="Text 18"/>
          <p:cNvSpPr/>
          <p:nvPr/>
        </p:nvSpPr>
        <p:spPr>
          <a:xfrm>
            <a:off x="858290" y="4916743"/>
            <a:ext cx="323345" cy="342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46" b="1" dirty="0">
                <a:solidFill>
                  <a:srgbClr val="1A1A1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369460" y="4783601"/>
            <a:ext cx="5763145" cy="2662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8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PATCH (1.0.1)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369460" y="5087925"/>
            <a:ext cx="5753635" cy="228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8" b="1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Bug fixes</a:t>
            </a:r>
            <a:r>
              <a:rPr lang="en-US" sz="1198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Backwards compatible fixes that resolve issues without changing APIs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522521" y="1597704"/>
            <a:ext cx="4289073" cy="4308094"/>
          </a:xfrm>
          <a:custGeom>
            <a:avLst/>
            <a:gdLst/>
            <a:ahLst/>
            <a:cxnLst/>
            <a:rect l="l" t="t" r="r" b="b"/>
            <a:pathLst>
              <a:path w="4289073" h="4308094">
                <a:moveTo>
                  <a:pt x="0" y="0"/>
                </a:moveTo>
                <a:lnTo>
                  <a:pt x="4289073" y="0"/>
                </a:lnTo>
                <a:lnTo>
                  <a:pt x="4289073" y="4308094"/>
                </a:lnTo>
                <a:lnTo>
                  <a:pt x="0" y="4308094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7522521" y="1597704"/>
            <a:ext cx="38041" cy="4308094"/>
          </a:xfrm>
          <a:custGeom>
            <a:avLst/>
            <a:gdLst/>
            <a:ahLst/>
            <a:cxnLst/>
            <a:rect l="l" t="t" r="r" b="b"/>
            <a:pathLst>
              <a:path w="38041" h="4308094">
                <a:moveTo>
                  <a:pt x="0" y="0"/>
                </a:moveTo>
                <a:lnTo>
                  <a:pt x="38041" y="0"/>
                </a:lnTo>
                <a:lnTo>
                  <a:pt x="38041" y="4308094"/>
                </a:lnTo>
                <a:lnTo>
                  <a:pt x="0" y="4308094"/>
                </a:lnTo>
                <a:lnTo>
                  <a:pt x="0" y="0"/>
                </a:ln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25" name="Text 23"/>
          <p:cNvSpPr/>
          <p:nvPr/>
        </p:nvSpPr>
        <p:spPr>
          <a:xfrm>
            <a:off x="7769785" y="1825947"/>
            <a:ext cx="3927688" cy="3043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97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Commit Type to Version Mapping</a:t>
            </a:r>
            <a:endParaRPr lang="en-US" sz="1600" dirty="0"/>
          </a:p>
        </p:txBody>
      </p:sp>
      <p:graphicFrame>
        <p:nvGraphicFramePr>
          <p:cNvPr id="26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6319945"/>
              </p:ext>
            </p:extLst>
          </p:nvPr>
        </p:nvGraphicFramePr>
        <p:xfrm>
          <a:off x="7769785" y="2282435"/>
          <a:ext cx="3813566" cy="2468547"/>
        </p:xfrm>
        <a:graphic>
          <a:graphicData uri="http://schemas.openxmlformats.org/drawingml/2006/table">
            <a:tbl>
              <a:tblPr/>
              <a:tblGrid>
                <a:gridCol w="16262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13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360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21">
                <a:tc>
                  <a:txBody>
                    <a:bodyPr/>
                    <a:lstStyle/>
                    <a:p>
                      <a:pPr algn="l"/>
                      <a:r>
                        <a:rPr lang="en-US" sz="1100" b="1" u="none" dirty="0">
                          <a:solidFill>
                            <a:srgbClr val="EAEAE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Type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76081" marB="76081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b="1" u="none" dirty="0">
                          <a:solidFill>
                            <a:srgbClr val="EAEAE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Impact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76081" marB="76081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b="1" u="none" dirty="0">
                          <a:solidFill>
                            <a:srgbClr val="EAEAE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Description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76081" marB="76081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21"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EAEAE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feat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76081" marB="76081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EAEAE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MINOR 🚀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76081" marB="76081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95959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New Feature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76081" marB="76081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21"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EAEAE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fix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76081" marB="76081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EAEAE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PATCH 🐛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76081" marB="76081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95959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Bug Fix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76081" marB="76081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21"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EAEAE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perf / revert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76081" marB="76081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EAEAE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PATCH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76081" marB="76081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95959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Performance / Undo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76081" marB="76081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21"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EAEAE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BREAKING CHANGE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76081" marB="76081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EAEAE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MAJOR 💥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76081" marB="76081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95959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Breaking API (Footer)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76081" marB="76081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4190"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EAEAE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docs / style / test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76081" marB="76081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EAEAE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None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76081" marB="76081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95959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No Release Triggered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76081" marB="76081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Shape 24"/>
          <p:cNvSpPr/>
          <p:nvPr/>
        </p:nvSpPr>
        <p:spPr>
          <a:xfrm>
            <a:off x="7769785" y="4778846"/>
            <a:ext cx="3813566" cy="9510"/>
          </a:xfrm>
          <a:custGeom>
            <a:avLst/>
            <a:gdLst/>
            <a:ahLst/>
            <a:cxnLst/>
            <a:rect l="l" t="t" r="r" b="b"/>
            <a:pathLst>
              <a:path w="3813566" h="9510">
                <a:moveTo>
                  <a:pt x="0" y="0"/>
                </a:moveTo>
                <a:lnTo>
                  <a:pt x="3813566" y="0"/>
                </a:lnTo>
                <a:lnTo>
                  <a:pt x="3813566" y="9510"/>
                </a:lnTo>
                <a:lnTo>
                  <a:pt x="0" y="9510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10196"/>
            </a:srgbClr>
          </a:solidFill>
          <a:ln/>
        </p:spPr>
      </p:sp>
      <p:sp>
        <p:nvSpPr>
          <p:cNvPr id="28" name="Shape 25"/>
          <p:cNvSpPr/>
          <p:nvPr/>
        </p:nvSpPr>
        <p:spPr>
          <a:xfrm>
            <a:off x="7769785" y="4983314"/>
            <a:ext cx="190203" cy="152162"/>
          </a:xfrm>
          <a:custGeom>
            <a:avLst/>
            <a:gdLst/>
            <a:ahLst/>
            <a:cxnLst/>
            <a:rect l="l" t="t" r="r" b="b"/>
            <a:pathLst>
              <a:path w="190203" h="152162">
                <a:moveTo>
                  <a:pt x="104612" y="0"/>
                </a:moveTo>
                <a:cubicBezTo>
                  <a:pt x="104612" y="-5260"/>
                  <a:pt x="100362" y="-9510"/>
                  <a:pt x="95101" y="-9510"/>
                </a:cubicBezTo>
                <a:cubicBezTo>
                  <a:pt x="89841" y="-9510"/>
                  <a:pt x="85591" y="-5260"/>
                  <a:pt x="85591" y="0"/>
                </a:cubicBezTo>
                <a:lnTo>
                  <a:pt x="85591" y="19020"/>
                </a:lnTo>
                <a:lnTo>
                  <a:pt x="57061" y="19020"/>
                </a:lnTo>
                <a:cubicBezTo>
                  <a:pt x="41310" y="19020"/>
                  <a:pt x="28530" y="31800"/>
                  <a:pt x="28530" y="47551"/>
                </a:cubicBezTo>
                <a:lnTo>
                  <a:pt x="28530" y="114122"/>
                </a:lnTo>
                <a:cubicBezTo>
                  <a:pt x="28530" y="129873"/>
                  <a:pt x="41310" y="142652"/>
                  <a:pt x="57061" y="142652"/>
                </a:cubicBezTo>
                <a:lnTo>
                  <a:pt x="133142" y="142652"/>
                </a:lnTo>
                <a:cubicBezTo>
                  <a:pt x="148893" y="142652"/>
                  <a:pt x="161672" y="129873"/>
                  <a:pt x="161672" y="114122"/>
                </a:cubicBezTo>
                <a:lnTo>
                  <a:pt x="161672" y="47551"/>
                </a:lnTo>
                <a:cubicBezTo>
                  <a:pt x="161672" y="31800"/>
                  <a:pt x="148893" y="19020"/>
                  <a:pt x="133142" y="19020"/>
                </a:cubicBezTo>
                <a:lnTo>
                  <a:pt x="104612" y="19020"/>
                </a:lnTo>
                <a:lnTo>
                  <a:pt x="104612" y="0"/>
                </a:lnTo>
                <a:close/>
                <a:moveTo>
                  <a:pt x="47551" y="109367"/>
                </a:moveTo>
                <a:cubicBezTo>
                  <a:pt x="47551" y="105414"/>
                  <a:pt x="50731" y="102234"/>
                  <a:pt x="54683" y="102234"/>
                </a:cubicBezTo>
                <a:lnTo>
                  <a:pt x="64193" y="102234"/>
                </a:lnTo>
                <a:cubicBezTo>
                  <a:pt x="68146" y="102234"/>
                  <a:pt x="71326" y="105414"/>
                  <a:pt x="71326" y="109367"/>
                </a:cubicBezTo>
                <a:cubicBezTo>
                  <a:pt x="71326" y="113319"/>
                  <a:pt x="68146" y="116499"/>
                  <a:pt x="64193" y="116499"/>
                </a:cubicBezTo>
                <a:lnTo>
                  <a:pt x="54683" y="116499"/>
                </a:lnTo>
                <a:cubicBezTo>
                  <a:pt x="50731" y="116499"/>
                  <a:pt x="47551" y="113319"/>
                  <a:pt x="47551" y="109367"/>
                </a:cubicBezTo>
                <a:close/>
                <a:moveTo>
                  <a:pt x="83214" y="109367"/>
                </a:moveTo>
                <a:cubicBezTo>
                  <a:pt x="83214" y="105414"/>
                  <a:pt x="86394" y="102234"/>
                  <a:pt x="90346" y="102234"/>
                </a:cubicBezTo>
                <a:lnTo>
                  <a:pt x="99856" y="102234"/>
                </a:lnTo>
                <a:cubicBezTo>
                  <a:pt x="103809" y="102234"/>
                  <a:pt x="106989" y="105414"/>
                  <a:pt x="106989" y="109367"/>
                </a:cubicBezTo>
                <a:cubicBezTo>
                  <a:pt x="106989" y="113319"/>
                  <a:pt x="103809" y="116499"/>
                  <a:pt x="99856" y="116499"/>
                </a:cubicBezTo>
                <a:lnTo>
                  <a:pt x="90346" y="116499"/>
                </a:lnTo>
                <a:cubicBezTo>
                  <a:pt x="86394" y="116499"/>
                  <a:pt x="83214" y="113319"/>
                  <a:pt x="83214" y="109367"/>
                </a:cubicBezTo>
                <a:close/>
                <a:moveTo>
                  <a:pt x="118877" y="109367"/>
                </a:moveTo>
                <a:cubicBezTo>
                  <a:pt x="118877" y="105414"/>
                  <a:pt x="122057" y="102234"/>
                  <a:pt x="126009" y="102234"/>
                </a:cubicBezTo>
                <a:lnTo>
                  <a:pt x="135520" y="102234"/>
                </a:lnTo>
                <a:cubicBezTo>
                  <a:pt x="139472" y="102234"/>
                  <a:pt x="142652" y="105414"/>
                  <a:pt x="142652" y="109367"/>
                </a:cubicBezTo>
                <a:cubicBezTo>
                  <a:pt x="142652" y="113319"/>
                  <a:pt x="139472" y="116499"/>
                  <a:pt x="135520" y="116499"/>
                </a:cubicBezTo>
                <a:lnTo>
                  <a:pt x="126009" y="116499"/>
                </a:lnTo>
                <a:cubicBezTo>
                  <a:pt x="122057" y="116499"/>
                  <a:pt x="118877" y="113319"/>
                  <a:pt x="118877" y="109367"/>
                </a:cubicBezTo>
                <a:close/>
                <a:moveTo>
                  <a:pt x="66571" y="52306"/>
                </a:moveTo>
                <a:cubicBezTo>
                  <a:pt x="74444" y="52306"/>
                  <a:pt x="80836" y="58698"/>
                  <a:pt x="80836" y="66571"/>
                </a:cubicBezTo>
                <a:cubicBezTo>
                  <a:pt x="80836" y="74444"/>
                  <a:pt x="74444" y="80836"/>
                  <a:pt x="66571" y="80836"/>
                </a:cubicBezTo>
                <a:cubicBezTo>
                  <a:pt x="58698" y="80836"/>
                  <a:pt x="52306" y="74444"/>
                  <a:pt x="52306" y="66571"/>
                </a:cubicBezTo>
                <a:cubicBezTo>
                  <a:pt x="52306" y="58698"/>
                  <a:pt x="58698" y="52306"/>
                  <a:pt x="66571" y="52306"/>
                </a:cubicBezTo>
                <a:close/>
                <a:moveTo>
                  <a:pt x="109367" y="66571"/>
                </a:moveTo>
                <a:cubicBezTo>
                  <a:pt x="109367" y="58698"/>
                  <a:pt x="115759" y="52306"/>
                  <a:pt x="123632" y="52306"/>
                </a:cubicBezTo>
                <a:cubicBezTo>
                  <a:pt x="131505" y="52306"/>
                  <a:pt x="137897" y="58698"/>
                  <a:pt x="137897" y="66571"/>
                </a:cubicBezTo>
                <a:cubicBezTo>
                  <a:pt x="137897" y="74444"/>
                  <a:pt x="131505" y="80836"/>
                  <a:pt x="123632" y="80836"/>
                </a:cubicBezTo>
                <a:cubicBezTo>
                  <a:pt x="115759" y="80836"/>
                  <a:pt x="109367" y="74444"/>
                  <a:pt x="109367" y="66571"/>
                </a:cubicBezTo>
                <a:close/>
                <a:moveTo>
                  <a:pt x="19020" y="66571"/>
                </a:moveTo>
                <a:cubicBezTo>
                  <a:pt x="19020" y="61311"/>
                  <a:pt x="14770" y="57061"/>
                  <a:pt x="9510" y="57061"/>
                </a:cubicBezTo>
                <a:cubicBezTo>
                  <a:pt x="4250" y="57061"/>
                  <a:pt x="0" y="61311"/>
                  <a:pt x="0" y="66571"/>
                </a:cubicBezTo>
                <a:lnTo>
                  <a:pt x="0" y="95101"/>
                </a:lnTo>
                <a:cubicBezTo>
                  <a:pt x="0" y="100362"/>
                  <a:pt x="4250" y="104612"/>
                  <a:pt x="9510" y="104612"/>
                </a:cubicBezTo>
                <a:cubicBezTo>
                  <a:pt x="14770" y="104612"/>
                  <a:pt x="19020" y="100362"/>
                  <a:pt x="19020" y="95101"/>
                </a:cubicBezTo>
                <a:lnTo>
                  <a:pt x="19020" y="66571"/>
                </a:lnTo>
                <a:close/>
                <a:moveTo>
                  <a:pt x="180693" y="57061"/>
                </a:moveTo>
                <a:cubicBezTo>
                  <a:pt x="175432" y="57061"/>
                  <a:pt x="171183" y="61311"/>
                  <a:pt x="171183" y="66571"/>
                </a:cubicBezTo>
                <a:lnTo>
                  <a:pt x="171183" y="95101"/>
                </a:lnTo>
                <a:cubicBezTo>
                  <a:pt x="171183" y="100362"/>
                  <a:pt x="175432" y="104612"/>
                  <a:pt x="180693" y="104612"/>
                </a:cubicBezTo>
                <a:cubicBezTo>
                  <a:pt x="185953" y="104612"/>
                  <a:pt x="190203" y="100362"/>
                  <a:pt x="190203" y="95101"/>
                </a:cubicBezTo>
                <a:lnTo>
                  <a:pt x="190203" y="66571"/>
                </a:lnTo>
                <a:cubicBezTo>
                  <a:pt x="190203" y="61311"/>
                  <a:pt x="185953" y="57061"/>
                  <a:pt x="180693" y="57061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9" name="Text 26"/>
          <p:cNvSpPr/>
          <p:nvPr/>
        </p:nvSpPr>
        <p:spPr>
          <a:xfrm>
            <a:off x="8064554" y="4910978"/>
            <a:ext cx="3642473" cy="7417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8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Automation:</a:t>
            </a:r>
            <a:r>
              <a:rPr lang="en-US" sz="1198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This mapping enables </a:t>
            </a:r>
            <a:r>
              <a:rPr lang="en-US" sz="1198" b="1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fully automated versioning</a:t>
            </a:r>
            <a:r>
              <a:rPr lang="en-US" sz="1198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CI/CD systems can determine the next version automatically from commit messages.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399426" y="6057959"/>
            <a:ext cx="3689934" cy="798852"/>
          </a:xfrm>
          <a:custGeom>
            <a:avLst/>
            <a:gdLst/>
            <a:ahLst/>
            <a:cxnLst/>
            <a:rect l="l" t="t" r="r" b="b"/>
            <a:pathLst>
              <a:path w="3689934" h="798852">
                <a:moveTo>
                  <a:pt x="0" y="0"/>
                </a:moveTo>
                <a:lnTo>
                  <a:pt x="3689934" y="0"/>
                </a:lnTo>
                <a:lnTo>
                  <a:pt x="3689934" y="798852"/>
                </a:lnTo>
                <a:lnTo>
                  <a:pt x="0" y="798852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/>
        </p:spPr>
      </p:sp>
      <p:sp>
        <p:nvSpPr>
          <p:cNvPr id="31" name="Shape 28"/>
          <p:cNvSpPr/>
          <p:nvPr/>
        </p:nvSpPr>
        <p:spPr>
          <a:xfrm>
            <a:off x="399426" y="6057959"/>
            <a:ext cx="38041" cy="798852"/>
          </a:xfrm>
          <a:custGeom>
            <a:avLst/>
            <a:gdLst/>
            <a:ahLst/>
            <a:cxnLst/>
            <a:rect l="l" t="t" r="r" b="b"/>
            <a:pathLst>
              <a:path w="38041" h="798852">
                <a:moveTo>
                  <a:pt x="0" y="0"/>
                </a:moveTo>
                <a:lnTo>
                  <a:pt x="38041" y="0"/>
                </a:lnTo>
                <a:lnTo>
                  <a:pt x="38041" y="798852"/>
                </a:lnTo>
                <a:lnTo>
                  <a:pt x="0" y="798852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2" name="Shape 29"/>
          <p:cNvSpPr/>
          <p:nvPr/>
        </p:nvSpPr>
        <p:spPr>
          <a:xfrm>
            <a:off x="606271" y="6229142"/>
            <a:ext cx="166427" cy="190203"/>
          </a:xfrm>
          <a:custGeom>
            <a:avLst/>
            <a:gdLst/>
            <a:ahLst/>
            <a:cxnLst/>
            <a:rect l="l" t="t" r="r" b="b"/>
            <a:pathLst>
              <a:path w="166427" h="190203">
                <a:moveTo>
                  <a:pt x="125861" y="-3678"/>
                </a:moveTo>
                <a:cubicBezTo>
                  <a:pt x="130281" y="-483"/>
                  <a:pt x="131916" y="5312"/>
                  <a:pt x="129910" y="10365"/>
                </a:cubicBezTo>
                <a:lnTo>
                  <a:pt x="100785" y="83214"/>
                </a:lnTo>
                <a:lnTo>
                  <a:pt x="154540" y="83214"/>
                </a:lnTo>
                <a:cubicBezTo>
                  <a:pt x="159555" y="83214"/>
                  <a:pt x="164013" y="86334"/>
                  <a:pt x="165722" y="91052"/>
                </a:cubicBezTo>
                <a:cubicBezTo>
                  <a:pt x="167430" y="95770"/>
                  <a:pt x="165982" y="101045"/>
                  <a:pt x="162155" y="104240"/>
                </a:cubicBezTo>
                <a:lnTo>
                  <a:pt x="55166" y="193398"/>
                </a:lnTo>
                <a:cubicBezTo>
                  <a:pt x="50968" y="196890"/>
                  <a:pt x="44987" y="197075"/>
                  <a:pt x="40567" y="193881"/>
                </a:cubicBezTo>
                <a:cubicBezTo>
                  <a:pt x="36146" y="190686"/>
                  <a:pt x="34511" y="184891"/>
                  <a:pt x="36517" y="179838"/>
                </a:cubicBezTo>
                <a:lnTo>
                  <a:pt x="65642" y="106989"/>
                </a:lnTo>
                <a:lnTo>
                  <a:pt x="11888" y="106989"/>
                </a:lnTo>
                <a:cubicBezTo>
                  <a:pt x="6873" y="106989"/>
                  <a:pt x="2415" y="103869"/>
                  <a:pt x="706" y="99151"/>
                </a:cubicBezTo>
                <a:cubicBezTo>
                  <a:pt x="-1003" y="94433"/>
                  <a:pt x="446" y="89158"/>
                  <a:pt x="4272" y="85963"/>
                </a:cubicBezTo>
                <a:lnTo>
                  <a:pt x="111261" y="-3195"/>
                </a:lnTo>
                <a:cubicBezTo>
                  <a:pt x="115459" y="-6687"/>
                  <a:pt x="121440" y="-6873"/>
                  <a:pt x="125861" y="-3678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3" name="Text 30"/>
          <p:cNvSpPr/>
          <p:nvPr/>
        </p:nvSpPr>
        <p:spPr>
          <a:xfrm>
            <a:off x="922484" y="6210122"/>
            <a:ext cx="836892" cy="228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8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Predictable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570608" y="6514446"/>
            <a:ext cx="3433161" cy="190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8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Consumers know when breaking changes occur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4259800" y="6057959"/>
            <a:ext cx="3689934" cy="798852"/>
          </a:xfrm>
          <a:custGeom>
            <a:avLst/>
            <a:gdLst/>
            <a:ahLst/>
            <a:cxnLst/>
            <a:rect l="l" t="t" r="r" b="b"/>
            <a:pathLst>
              <a:path w="3689934" h="798852">
                <a:moveTo>
                  <a:pt x="0" y="0"/>
                </a:moveTo>
                <a:lnTo>
                  <a:pt x="3689934" y="0"/>
                </a:lnTo>
                <a:lnTo>
                  <a:pt x="3689934" y="798852"/>
                </a:lnTo>
                <a:lnTo>
                  <a:pt x="0" y="798852"/>
                </a:lnTo>
                <a:lnTo>
                  <a:pt x="0" y="0"/>
                </a:lnTo>
                <a:close/>
              </a:path>
            </a:pathLst>
          </a:custGeom>
          <a:solidFill>
            <a:srgbClr val="959595">
              <a:alpha val="10196"/>
            </a:srgbClr>
          </a:solidFill>
          <a:ln/>
        </p:spPr>
      </p:sp>
      <p:sp>
        <p:nvSpPr>
          <p:cNvPr id="36" name="Shape 33"/>
          <p:cNvSpPr/>
          <p:nvPr/>
        </p:nvSpPr>
        <p:spPr>
          <a:xfrm>
            <a:off x="4259800" y="6057959"/>
            <a:ext cx="38041" cy="798852"/>
          </a:xfrm>
          <a:custGeom>
            <a:avLst/>
            <a:gdLst/>
            <a:ahLst/>
            <a:cxnLst/>
            <a:rect l="l" t="t" r="r" b="b"/>
            <a:pathLst>
              <a:path w="38041" h="798852">
                <a:moveTo>
                  <a:pt x="0" y="0"/>
                </a:moveTo>
                <a:lnTo>
                  <a:pt x="38041" y="0"/>
                </a:lnTo>
                <a:lnTo>
                  <a:pt x="38041" y="798852"/>
                </a:lnTo>
                <a:lnTo>
                  <a:pt x="0" y="798852"/>
                </a:lnTo>
                <a:lnTo>
                  <a:pt x="0" y="0"/>
                </a:ln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37" name="Shape 34"/>
          <p:cNvSpPr/>
          <p:nvPr/>
        </p:nvSpPr>
        <p:spPr>
          <a:xfrm>
            <a:off x="4454758" y="6229142"/>
            <a:ext cx="190203" cy="190203"/>
          </a:xfrm>
          <a:custGeom>
            <a:avLst/>
            <a:gdLst/>
            <a:ahLst/>
            <a:cxnLst/>
            <a:rect l="l" t="t" r="r" b="b"/>
            <a:pathLst>
              <a:path w="190203" h="190203">
                <a:moveTo>
                  <a:pt x="148039" y="4532"/>
                </a:moveTo>
                <a:lnTo>
                  <a:pt x="115273" y="37298"/>
                </a:lnTo>
                <a:lnTo>
                  <a:pt x="152905" y="74930"/>
                </a:lnTo>
                <a:lnTo>
                  <a:pt x="185671" y="42164"/>
                </a:lnTo>
                <a:cubicBezTo>
                  <a:pt x="188568" y="39229"/>
                  <a:pt x="190203" y="35292"/>
                  <a:pt x="190203" y="31205"/>
                </a:cubicBezTo>
                <a:cubicBezTo>
                  <a:pt x="190203" y="27119"/>
                  <a:pt x="188568" y="23181"/>
                  <a:pt x="185671" y="20246"/>
                </a:cubicBezTo>
                <a:lnTo>
                  <a:pt x="169957" y="4532"/>
                </a:lnTo>
                <a:cubicBezTo>
                  <a:pt x="167022" y="1635"/>
                  <a:pt x="163084" y="0"/>
                  <a:pt x="158998" y="0"/>
                </a:cubicBezTo>
                <a:cubicBezTo>
                  <a:pt x="154911" y="0"/>
                  <a:pt x="150973" y="1635"/>
                  <a:pt x="148039" y="4532"/>
                </a:cubicBezTo>
                <a:close/>
                <a:moveTo>
                  <a:pt x="102680" y="49891"/>
                </a:moveTo>
                <a:lnTo>
                  <a:pt x="4532" y="148039"/>
                </a:lnTo>
                <a:cubicBezTo>
                  <a:pt x="1635" y="150973"/>
                  <a:pt x="0" y="154911"/>
                  <a:pt x="0" y="158998"/>
                </a:cubicBezTo>
                <a:cubicBezTo>
                  <a:pt x="0" y="163084"/>
                  <a:pt x="1635" y="167022"/>
                  <a:pt x="4532" y="169957"/>
                </a:cubicBezTo>
                <a:lnTo>
                  <a:pt x="20246" y="185671"/>
                </a:lnTo>
                <a:cubicBezTo>
                  <a:pt x="23181" y="188568"/>
                  <a:pt x="27119" y="190203"/>
                  <a:pt x="31205" y="190203"/>
                </a:cubicBezTo>
                <a:cubicBezTo>
                  <a:pt x="35292" y="190203"/>
                  <a:pt x="39229" y="188568"/>
                  <a:pt x="42164" y="185671"/>
                </a:cubicBezTo>
                <a:lnTo>
                  <a:pt x="140312" y="87523"/>
                </a:lnTo>
                <a:lnTo>
                  <a:pt x="102680" y="49891"/>
                </a:ln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38" name="Text 35"/>
          <p:cNvSpPr/>
          <p:nvPr/>
        </p:nvSpPr>
        <p:spPr>
          <a:xfrm>
            <a:off x="4782858" y="6210122"/>
            <a:ext cx="827382" cy="228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8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Automated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4430982" y="6514446"/>
            <a:ext cx="3433161" cy="190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8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Tools can auto-version and generate changelogs</a:t>
            </a:r>
            <a:endParaRPr lang="en-US" sz="1600" dirty="0"/>
          </a:p>
        </p:txBody>
      </p:sp>
      <p:sp>
        <p:nvSpPr>
          <p:cNvPr id="40" name="Shape 37"/>
          <p:cNvSpPr/>
          <p:nvPr/>
        </p:nvSpPr>
        <p:spPr>
          <a:xfrm>
            <a:off x="8120174" y="6057959"/>
            <a:ext cx="3689934" cy="798852"/>
          </a:xfrm>
          <a:custGeom>
            <a:avLst/>
            <a:gdLst/>
            <a:ahLst/>
            <a:cxnLst/>
            <a:rect l="l" t="t" r="r" b="b"/>
            <a:pathLst>
              <a:path w="3689934" h="798852">
                <a:moveTo>
                  <a:pt x="0" y="0"/>
                </a:moveTo>
                <a:lnTo>
                  <a:pt x="3689934" y="0"/>
                </a:lnTo>
                <a:lnTo>
                  <a:pt x="3689934" y="798852"/>
                </a:lnTo>
                <a:lnTo>
                  <a:pt x="0" y="798852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/>
        </p:spPr>
      </p:sp>
      <p:sp>
        <p:nvSpPr>
          <p:cNvPr id="41" name="Shape 38"/>
          <p:cNvSpPr/>
          <p:nvPr/>
        </p:nvSpPr>
        <p:spPr>
          <a:xfrm>
            <a:off x="8120174" y="6057959"/>
            <a:ext cx="38041" cy="798852"/>
          </a:xfrm>
          <a:custGeom>
            <a:avLst/>
            <a:gdLst/>
            <a:ahLst/>
            <a:cxnLst/>
            <a:rect l="l" t="t" r="r" b="b"/>
            <a:pathLst>
              <a:path w="38041" h="798852">
                <a:moveTo>
                  <a:pt x="0" y="0"/>
                </a:moveTo>
                <a:lnTo>
                  <a:pt x="38041" y="0"/>
                </a:lnTo>
                <a:lnTo>
                  <a:pt x="38041" y="798852"/>
                </a:lnTo>
                <a:lnTo>
                  <a:pt x="0" y="798852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2" name="Shape 39"/>
          <p:cNvSpPr/>
          <p:nvPr/>
        </p:nvSpPr>
        <p:spPr>
          <a:xfrm>
            <a:off x="8303244" y="6210122"/>
            <a:ext cx="213978" cy="190203"/>
          </a:xfrm>
          <a:custGeom>
            <a:avLst/>
            <a:gdLst/>
            <a:ahLst/>
            <a:cxnLst/>
            <a:rect l="l" t="t" r="r" b="b"/>
            <a:pathLst>
              <a:path w="213978" h="190203">
                <a:moveTo>
                  <a:pt x="99894" y="31651"/>
                </a:moveTo>
                <a:lnTo>
                  <a:pt x="56578" y="79796"/>
                </a:lnTo>
                <a:cubicBezTo>
                  <a:pt x="54869" y="81691"/>
                  <a:pt x="54943" y="84625"/>
                  <a:pt x="56764" y="86446"/>
                </a:cubicBezTo>
                <a:cubicBezTo>
                  <a:pt x="68094" y="97776"/>
                  <a:pt x="86483" y="97776"/>
                  <a:pt x="97813" y="86446"/>
                </a:cubicBezTo>
                <a:lnTo>
                  <a:pt x="109627" y="74632"/>
                </a:lnTo>
                <a:cubicBezTo>
                  <a:pt x="111187" y="73072"/>
                  <a:pt x="113156" y="72218"/>
                  <a:pt x="115162" y="72069"/>
                </a:cubicBezTo>
                <a:cubicBezTo>
                  <a:pt x="117688" y="71846"/>
                  <a:pt x="120288" y="72701"/>
                  <a:pt x="122220" y="74632"/>
                </a:cubicBezTo>
                <a:lnTo>
                  <a:pt x="187825" y="139680"/>
                </a:lnTo>
                <a:lnTo>
                  <a:pt x="213978" y="118877"/>
                </a:lnTo>
                <a:lnTo>
                  <a:pt x="213978" y="11888"/>
                </a:lnTo>
                <a:lnTo>
                  <a:pt x="172371" y="35663"/>
                </a:lnTo>
                <a:lnTo>
                  <a:pt x="163530" y="29756"/>
                </a:lnTo>
                <a:cubicBezTo>
                  <a:pt x="157660" y="25856"/>
                  <a:pt x="150788" y="23775"/>
                  <a:pt x="143729" y="23775"/>
                </a:cubicBezTo>
                <a:lnTo>
                  <a:pt x="117577" y="23775"/>
                </a:lnTo>
                <a:cubicBezTo>
                  <a:pt x="117168" y="23775"/>
                  <a:pt x="116722" y="23775"/>
                  <a:pt x="116313" y="23812"/>
                </a:cubicBezTo>
                <a:cubicBezTo>
                  <a:pt x="110035" y="24147"/>
                  <a:pt x="104129" y="26970"/>
                  <a:pt x="99894" y="31651"/>
                </a:cubicBezTo>
                <a:close/>
                <a:moveTo>
                  <a:pt x="43316" y="67871"/>
                </a:moveTo>
                <a:lnTo>
                  <a:pt x="82991" y="23775"/>
                </a:lnTo>
                <a:lnTo>
                  <a:pt x="68280" y="23775"/>
                </a:lnTo>
                <a:cubicBezTo>
                  <a:pt x="58807" y="23775"/>
                  <a:pt x="49742" y="27527"/>
                  <a:pt x="43056" y="34214"/>
                </a:cubicBezTo>
                <a:lnTo>
                  <a:pt x="41607" y="35663"/>
                </a:lnTo>
                <a:lnTo>
                  <a:pt x="0" y="11888"/>
                </a:lnTo>
                <a:lnTo>
                  <a:pt x="0" y="118877"/>
                </a:lnTo>
                <a:lnTo>
                  <a:pt x="58101" y="167282"/>
                </a:lnTo>
                <a:cubicBezTo>
                  <a:pt x="66645" y="174414"/>
                  <a:pt x="77418" y="178315"/>
                  <a:pt x="88526" y="178315"/>
                </a:cubicBezTo>
                <a:lnTo>
                  <a:pt x="94358" y="178315"/>
                </a:lnTo>
                <a:lnTo>
                  <a:pt x="91758" y="175715"/>
                </a:lnTo>
                <a:cubicBezTo>
                  <a:pt x="88266" y="172223"/>
                  <a:pt x="88266" y="166576"/>
                  <a:pt x="91758" y="163121"/>
                </a:cubicBezTo>
                <a:cubicBezTo>
                  <a:pt x="95250" y="159666"/>
                  <a:pt x="100897" y="159629"/>
                  <a:pt x="104352" y="163121"/>
                </a:cubicBezTo>
                <a:lnTo>
                  <a:pt x="119583" y="178352"/>
                </a:lnTo>
                <a:lnTo>
                  <a:pt x="122926" y="178352"/>
                </a:lnTo>
                <a:cubicBezTo>
                  <a:pt x="130021" y="178352"/>
                  <a:pt x="136968" y="176755"/>
                  <a:pt x="143284" y="173783"/>
                </a:cubicBezTo>
                <a:lnTo>
                  <a:pt x="133365" y="163827"/>
                </a:lnTo>
                <a:cubicBezTo>
                  <a:pt x="129873" y="160335"/>
                  <a:pt x="129873" y="154688"/>
                  <a:pt x="133365" y="151234"/>
                </a:cubicBezTo>
                <a:cubicBezTo>
                  <a:pt x="136857" y="147779"/>
                  <a:pt x="142504" y="147742"/>
                  <a:pt x="145958" y="151234"/>
                </a:cubicBezTo>
                <a:lnTo>
                  <a:pt x="157846" y="163121"/>
                </a:lnTo>
                <a:lnTo>
                  <a:pt x="164347" y="156620"/>
                </a:lnTo>
                <a:cubicBezTo>
                  <a:pt x="167653" y="153314"/>
                  <a:pt x="168619" y="148522"/>
                  <a:pt x="167170" y="144324"/>
                </a:cubicBezTo>
                <a:lnTo>
                  <a:pt x="115942" y="93504"/>
                </a:lnTo>
                <a:lnTo>
                  <a:pt x="110407" y="99039"/>
                </a:lnTo>
                <a:cubicBezTo>
                  <a:pt x="92092" y="117354"/>
                  <a:pt x="62447" y="117354"/>
                  <a:pt x="44133" y="99039"/>
                </a:cubicBezTo>
                <a:cubicBezTo>
                  <a:pt x="35589" y="90495"/>
                  <a:pt x="35254" y="76787"/>
                  <a:pt x="43316" y="67834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3" name="Text 40"/>
          <p:cNvSpPr/>
          <p:nvPr/>
        </p:nvSpPr>
        <p:spPr>
          <a:xfrm>
            <a:off x="8291356" y="6476406"/>
            <a:ext cx="3433161" cy="190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8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Clear contract between maintainers and consumers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A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191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" name="Shape 1"/>
          <p:cNvSpPr/>
          <p:nvPr/>
        </p:nvSpPr>
        <p:spPr>
          <a:xfrm>
            <a:off x="533400" y="5715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7150" y="142875"/>
                </a:moveTo>
                <a:lnTo>
                  <a:pt x="10939" y="142875"/>
                </a:lnTo>
                <a:cubicBezTo>
                  <a:pt x="-179" y="142875"/>
                  <a:pt x="-7010" y="130775"/>
                  <a:pt x="-1295" y="121221"/>
                </a:cubicBezTo>
                <a:lnTo>
                  <a:pt x="22324" y="81841"/>
                </a:lnTo>
                <a:cubicBezTo>
                  <a:pt x="26209" y="75367"/>
                  <a:pt x="33174" y="71438"/>
                  <a:pt x="40719" y="71438"/>
                </a:cubicBezTo>
                <a:lnTo>
                  <a:pt x="83135" y="71438"/>
                </a:lnTo>
                <a:cubicBezTo>
                  <a:pt x="117113" y="13886"/>
                  <a:pt x="167789" y="10984"/>
                  <a:pt x="201677" y="15939"/>
                </a:cubicBezTo>
                <a:cubicBezTo>
                  <a:pt x="207392" y="16788"/>
                  <a:pt x="211857" y="21253"/>
                  <a:pt x="212661" y="26923"/>
                </a:cubicBezTo>
                <a:cubicBezTo>
                  <a:pt x="217616" y="60811"/>
                  <a:pt x="214714" y="111487"/>
                  <a:pt x="157163" y="145465"/>
                </a:cubicBezTo>
                <a:lnTo>
                  <a:pt x="157163" y="187881"/>
                </a:lnTo>
                <a:cubicBezTo>
                  <a:pt x="157163" y="195426"/>
                  <a:pt x="153233" y="202391"/>
                  <a:pt x="146759" y="206276"/>
                </a:cubicBezTo>
                <a:lnTo>
                  <a:pt x="107379" y="229895"/>
                </a:lnTo>
                <a:cubicBezTo>
                  <a:pt x="97869" y="235610"/>
                  <a:pt x="85725" y="228734"/>
                  <a:pt x="85725" y="217661"/>
                </a:cubicBezTo>
                <a:lnTo>
                  <a:pt x="85725" y="171450"/>
                </a:lnTo>
                <a:cubicBezTo>
                  <a:pt x="85725" y="155689"/>
                  <a:pt x="72911" y="142875"/>
                  <a:pt x="57150" y="142875"/>
                </a:cubicBezTo>
                <a:lnTo>
                  <a:pt x="57105" y="142875"/>
                </a:lnTo>
                <a:close/>
                <a:moveTo>
                  <a:pt x="178594" y="71438"/>
                </a:moveTo>
                <a:cubicBezTo>
                  <a:pt x="178594" y="59609"/>
                  <a:pt x="168991" y="50006"/>
                  <a:pt x="157163" y="50006"/>
                </a:cubicBezTo>
                <a:cubicBezTo>
                  <a:pt x="145334" y="50006"/>
                  <a:pt x="135731" y="59609"/>
                  <a:pt x="135731" y="71438"/>
                </a:cubicBezTo>
                <a:cubicBezTo>
                  <a:pt x="135731" y="83266"/>
                  <a:pt x="145334" y="92869"/>
                  <a:pt x="157163" y="92869"/>
                </a:cubicBezTo>
                <a:cubicBezTo>
                  <a:pt x="168991" y="92869"/>
                  <a:pt x="178594" y="83266"/>
                  <a:pt x="178594" y="71438"/>
                </a:cubicBez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4" name="Text 2"/>
          <p:cNvSpPr/>
          <p:nvPr/>
        </p:nvSpPr>
        <p:spPr>
          <a:xfrm>
            <a:off x="1066800" y="381000"/>
            <a:ext cx="3514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66800" y="609600"/>
            <a:ext cx="3619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AEA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The Release Workflow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10668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Not Every Push! — </a:t>
            </a:r>
            <a:r>
              <a:rPr lang="en-US" sz="135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Releases are deliberate, not automatic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00050" y="1371600"/>
            <a:ext cx="11410950" cy="1162050"/>
          </a:xfrm>
          <a:custGeom>
            <a:avLst/>
            <a:gdLst/>
            <a:ahLst/>
            <a:cxnLst/>
            <a:rect l="l" t="t" r="r" b="b"/>
            <a:pathLst>
              <a:path w="11410950" h="1162050">
                <a:moveTo>
                  <a:pt x="0" y="0"/>
                </a:moveTo>
                <a:lnTo>
                  <a:pt x="11410950" y="0"/>
                </a:lnTo>
                <a:lnTo>
                  <a:pt x="11410950" y="1162050"/>
                </a:lnTo>
                <a:lnTo>
                  <a:pt x="0" y="11620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D85D3C">
                  <a:alpha val="1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8" name="Shape 6"/>
          <p:cNvSpPr/>
          <p:nvPr/>
        </p:nvSpPr>
        <p:spPr>
          <a:xfrm>
            <a:off x="400050" y="1371600"/>
            <a:ext cx="38100" cy="1162050"/>
          </a:xfrm>
          <a:custGeom>
            <a:avLst/>
            <a:gdLst/>
            <a:ahLst/>
            <a:cxnLst/>
            <a:rect l="l" t="t" r="r" b="b"/>
            <a:pathLst>
              <a:path w="38100" h="1162050">
                <a:moveTo>
                  <a:pt x="0" y="0"/>
                </a:moveTo>
                <a:lnTo>
                  <a:pt x="38100" y="0"/>
                </a:lnTo>
                <a:lnTo>
                  <a:pt x="38100" y="1162050"/>
                </a:lnTo>
                <a:lnTo>
                  <a:pt x="0" y="116205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9" name="Shape 7"/>
          <p:cNvSpPr/>
          <p:nvPr/>
        </p:nvSpPr>
        <p:spPr>
          <a:xfrm>
            <a:off x="571500" y="152400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285750"/>
                </a:moveTo>
                <a:cubicBezTo>
                  <a:pt x="221730" y="285750"/>
                  <a:pt x="285750" y="221730"/>
                  <a:pt x="285750" y="142875"/>
                </a:cubicBezTo>
                <a:cubicBezTo>
                  <a:pt x="285750" y="64020"/>
                  <a:pt x="221730" y="0"/>
                  <a:pt x="142875" y="0"/>
                </a:cubicBezTo>
                <a:cubicBezTo>
                  <a:pt x="64020" y="0"/>
                  <a:pt x="0" y="64020"/>
                  <a:pt x="0" y="142875"/>
                </a:cubicBezTo>
                <a:cubicBezTo>
                  <a:pt x="0" y="221730"/>
                  <a:pt x="64020" y="285750"/>
                  <a:pt x="142875" y="285750"/>
                </a:cubicBezTo>
                <a:close/>
                <a:moveTo>
                  <a:pt x="142875" y="98227"/>
                </a:moveTo>
                <a:cubicBezTo>
                  <a:pt x="132997" y="98227"/>
                  <a:pt x="125016" y="106207"/>
                  <a:pt x="125016" y="116086"/>
                </a:cubicBezTo>
                <a:cubicBezTo>
                  <a:pt x="125016" y="123509"/>
                  <a:pt x="119044" y="129480"/>
                  <a:pt x="111621" y="129480"/>
                </a:cubicBezTo>
                <a:cubicBezTo>
                  <a:pt x="104198" y="129480"/>
                  <a:pt x="98227" y="123509"/>
                  <a:pt x="98227" y="116086"/>
                </a:cubicBezTo>
                <a:cubicBezTo>
                  <a:pt x="98227" y="91418"/>
                  <a:pt x="118207" y="71438"/>
                  <a:pt x="142875" y="71438"/>
                </a:cubicBezTo>
                <a:cubicBezTo>
                  <a:pt x="167543" y="71438"/>
                  <a:pt x="187523" y="91418"/>
                  <a:pt x="187523" y="116086"/>
                </a:cubicBezTo>
                <a:cubicBezTo>
                  <a:pt x="187523" y="142429"/>
                  <a:pt x="167432" y="153591"/>
                  <a:pt x="156270" y="157665"/>
                </a:cubicBezTo>
                <a:lnTo>
                  <a:pt x="156270" y="159786"/>
                </a:lnTo>
                <a:cubicBezTo>
                  <a:pt x="156270" y="167208"/>
                  <a:pt x="150298" y="173180"/>
                  <a:pt x="142875" y="173180"/>
                </a:cubicBezTo>
                <a:cubicBezTo>
                  <a:pt x="135452" y="173180"/>
                  <a:pt x="129480" y="167208"/>
                  <a:pt x="129480" y="159786"/>
                </a:cubicBezTo>
                <a:lnTo>
                  <a:pt x="129480" y="155265"/>
                </a:lnTo>
                <a:cubicBezTo>
                  <a:pt x="129480" y="143824"/>
                  <a:pt x="137740" y="135620"/>
                  <a:pt x="146279" y="132829"/>
                </a:cubicBezTo>
                <a:cubicBezTo>
                  <a:pt x="149851" y="131657"/>
                  <a:pt x="153646" y="129760"/>
                  <a:pt x="156437" y="127081"/>
                </a:cubicBezTo>
                <a:cubicBezTo>
                  <a:pt x="158837" y="124737"/>
                  <a:pt x="160734" y="121500"/>
                  <a:pt x="160734" y="116142"/>
                </a:cubicBezTo>
                <a:cubicBezTo>
                  <a:pt x="160734" y="106263"/>
                  <a:pt x="152753" y="98282"/>
                  <a:pt x="142875" y="98282"/>
                </a:cubicBezTo>
                <a:close/>
                <a:moveTo>
                  <a:pt x="125016" y="205383"/>
                </a:moveTo>
                <a:cubicBezTo>
                  <a:pt x="125016" y="195526"/>
                  <a:pt x="133018" y="187523"/>
                  <a:pt x="142875" y="187523"/>
                </a:cubicBezTo>
                <a:cubicBezTo>
                  <a:pt x="152732" y="187523"/>
                  <a:pt x="160734" y="195526"/>
                  <a:pt x="160734" y="205383"/>
                </a:cubicBezTo>
                <a:cubicBezTo>
                  <a:pt x="160734" y="215240"/>
                  <a:pt x="152732" y="223242"/>
                  <a:pt x="142875" y="223242"/>
                </a:cubicBezTo>
                <a:cubicBezTo>
                  <a:pt x="133018" y="223242"/>
                  <a:pt x="125016" y="215240"/>
                  <a:pt x="125016" y="205383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0" name="Text 8"/>
          <p:cNvSpPr/>
          <p:nvPr/>
        </p:nvSpPr>
        <p:spPr>
          <a:xfrm>
            <a:off x="1042988" y="1485900"/>
            <a:ext cx="10753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Question: "Do we release on every push to develop?"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42988" y="1828800"/>
            <a:ext cx="10753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Answer: NO.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42988" y="2171700"/>
            <a:ext cx="107346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develop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is for </a:t>
            </a:r>
            <a:r>
              <a:rPr lang="en-US" sz="120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Continuous Integration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Releases are deliberate events with proper stabilization phases.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00050" y="2609850"/>
            <a:ext cx="11410950" cy="781050"/>
          </a:xfrm>
          <a:custGeom>
            <a:avLst/>
            <a:gdLst/>
            <a:ahLst/>
            <a:cxnLst/>
            <a:rect l="l" t="t" r="r" b="b"/>
            <a:pathLst>
              <a:path w="11410950" h="781050">
                <a:moveTo>
                  <a:pt x="0" y="0"/>
                </a:moveTo>
                <a:lnTo>
                  <a:pt x="11410950" y="0"/>
                </a:lnTo>
                <a:lnTo>
                  <a:pt x="11410950" y="781050"/>
                </a:lnTo>
                <a:lnTo>
                  <a:pt x="0" y="781050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400050" y="2609850"/>
            <a:ext cx="38100" cy="781050"/>
          </a:xfrm>
          <a:custGeom>
            <a:avLst/>
            <a:gdLst/>
            <a:ahLst/>
            <a:cxnLst/>
            <a:rect l="l" t="t" r="r" b="b"/>
            <a:pathLst>
              <a:path w="38100" h="781050">
                <a:moveTo>
                  <a:pt x="0" y="0"/>
                </a:moveTo>
                <a:lnTo>
                  <a:pt x="38100" y="0"/>
                </a:lnTo>
                <a:lnTo>
                  <a:pt x="38100" y="781050"/>
                </a:lnTo>
                <a:lnTo>
                  <a:pt x="0" y="78105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5" name="Shape 13"/>
          <p:cNvSpPr/>
          <p:nvPr/>
        </p:nvSpPr>
        <p:spPr>
          <a:xfrm>
            <a:off x="533400" y="27241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6" name="Text 14"/>
          <p:cNvSpPr/>
          <p:nvPr/>
        </p:nvSpPr>
        <p:spPr>
          <a:xfrm>
            <a:off x="681335" y="2838450"/>
            <a:ext cx="3524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A1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219200" y="2724150"/>
            <a:ext cx="10572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Develop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219200" y="3067050"/>
            <a:ext cx="105537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Merge </a:t>
            </a:r>
            <a:r>
              <a:rPr lang="en-US" sz="12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feature/*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branches into </a:t>
            </a:r>
            <a:r>
              <a:rPr lang="en-US" sz="12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develop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</a:t>
            </a:r>
            <a:r>
              <a:rPr lang="en-US" sz="120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Automated tests run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Deploy to development environment for testing.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00050" y="3429000"/>
            <a:ext cx="11410950" cy="781050"/>
          </a:xfrm>
          <a:custGeom>
            <a:avLst/>
            <a:gdLst/>
            <a:ahLst/>
            <a:cxnLst/>
            <a:rect l="l" t="t" r="r" b="b"/>
            <a:pathLst>
              <a:path w="11410950" h="781050">
                <a:moveTo>
                  <a:pt x="0" y="0"/>
                </a:moveTo>
                <a:lnTo>
                  <a:pt x="11410950" y="0"/>
                </a:lnTo>
                <a:lnTo>
                  <a:pt x="11410950" y="781050"/>
                </a:lnTo>
                <a:lnTo>
                  <a:pt x="0" y="781050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400050" y="3429000"/>
            <a:ext cx="38100" cy="781050"/>
          </a:xfrm>
          <a:custGeom>
            <a:avLst/>
            <a:gdLst/>
            <a:ahLst/>
            <a:cxnLst/>
            <a:rect l="l" t="t" r="r" b="b"/>
            <a:pathLst>
              <a:path w="38100" h="781050">
                <a:moveTo>
                  <a:pt x="0" y="0"/>
                </a:moveTo>
                <a:lnTo>
                  <a:pt x="38100" y="0"/>
                </a:lnTo>
                <a:lnTo>
                  <a:pt x="38100" y="781050"/>
                </a:lnTo>
                <a:lnTo>
                  <a:pt x="0" y="781050"/>
                </a:lnTo>
                <a:lnTo>
                  <a:pt x="0" y="0"/>
                </a:ln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21" name="Shape 19"/>
          <p:cNvSpPr/>
          <p:nvPr/>
        </p:nvSpPr>
        <p:spPr>
          <a:xfrm>
            <a:off x="533400" y="35433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22" name="Text 20"/>
          <p:cNvSpPr/>
          <p:nvPr/>
        </p:nvSpPr>
        <p:spPr>
          <a:xfrm>
            <a:off x="660648" y="3657600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A1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219200" y="3543300"/>
            <a:ext cx="10572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Freeze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219200" y="3886200"/>
            <a:ext cx="105537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Create </a:t>
            </a:r>
            <a:r>
              <a:rPr lang="en-US" sz="12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release/v1.0.0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branch from </a:t>
            </a:r>
            <a:r>
              <a:rPr lang="en-US" sz="12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develop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</a:t>
            </a:r>
            <a:r>
              <a:rPr lang="en-US" sz="1200" b="1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new features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only bug fixes and stabilization.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00050" y="4248150"/>
            <a:ext cx="11410950" cy="781050"/>
          </a:xfrm>
          <a:custGeom>
            <a:avLst/>
            <a:gdLst/>
            <a:ahLst/>
            <a:cxnLst/>
            <a:rect l="l" t="t" r="r" b="b"/>
            <a:pathLst>
              <a:path w="11410950" h="781050">
                <a:moveTo>
                  <a:pt x="0" y="0"/>
                </a:moveTo>
                <a:lnTo>
                  <a:pt x="11410950" y="0"/>
                </a:lnTo>
                <a:lnTo>
                  <a:pt x="11410950" y="781050"/>
                </a:lnTo>
                <a:lnTo>
                  <a:pt x="0" y="781050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400050" y="4248150"/>
            <a:ext cx="38100" cy="781050"/>
          </a:xfrm>
          <a:custGeom>
            <a:avLst/>
            <a:gdLst/>
            <a:ahLst/>
            <a:cxnLst/>
            <a:rect l="l" t="t" r="r" b="b"/>
            <a:pathLst>
              <a:path w="38100" h="781050">
                <a:moveTo>
                  <a:pt x="0" y="0"/>
                </a:moveTo>
                <a:lnTo>
                  <a:pt x="38100" y="0"/>
                </a:lnTo>
                <a:lnTo>
                  <a:pt x="38100" y="781050"/>
                </a:lnTo>
                <a:lnTo>
                  <a:pt x="0" y="781050"/>
                </a:lnTo>
                <a:lnTo>
                  <a:pt x="0" y="0"/>
                </a:ln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27" name="Shape 25"/>
          <p:cNvSpPr/>
          <p:nvPr/>
        </p:nvSpPr>
        <p:spPr>
          <a:xfrm>
            <a:off x="533400" y="43624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28" name="Text 26"/>
          <p:cNvSpPr/>
          <p:nvPr/>
        </p:nvSpPr>
        <p:spPr>
          <a:xfrm>
            <a:off x="659606" y="4476750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A1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219200" y="4362450"/>
            <a:ext cx="10572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Stabilize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219200" y="4705350"/>
            <a:ext cx="105537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Fix bugs with </a:t>
            </a:r>
            <a:r>
              <a:rPr lang="en-US" sz="12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bugfix/*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branches. </a:t>
            </a:r>
            <a:r>
              <a:rPr lang="en-US" sz="120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QA testing, performance validation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Version bump in release branch.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00050" y="5067300"/>
            <a:ext cx="11410950" cy="781050"/>
          </a:xfrm>
          <a:custGeom>
            <a:avLst/>
            <a:gdLst/>
            <a:ahLst/>
            <a:cxnLst/>
            <a:rect l="l" t="t" r="r" b="b"/>
            <a:pathLst>
              <a:path w="11410950" h="781050">
                <a:moveTo>
                  <a:pt x="0" y="0"/>
                </a:moveTo>
                <a:lnTo>
                  <a:pt x="11410950" y="0"/>
                </a:lnTo>
                <a:lnTo>
                  <a:pt x="11410950" y="781050"/>
                </a:lnTo>
                <a:lnTo>
                  <a:pt x="0" y="781050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400050" y="5067300"/>
            <a:ext cx="38100" cy="781050"/>
          </a:xfrm>
          <a:custGeom>
            <a:avLst/>
            <a:gdLst/>
            <a:ahLst/>
            <a:cxnLst/>
            <a:rect l="l" t="t" r="r" b="b"/>
            <a:pathLst>
              <a:path w="38100" h="781050">
                <a:moveTo>
                  <a:pt x="0" y="0"/>
                </a:moveTo>
                <a:lnTo>
                  <a:pt x="38100" y="0"/>
                </a:lnTo>
                <a:lnTo>
                  <a:pt x="38100" y="781050"/>
                </a:lnTo>
                <a:lnTo>
                  <a:pt x="0" y="78105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3" name="Shape 31"/>
          <p:cNvSpPr/>
          <p:nvPr/>
        </p:nvSpPr>
        <p:spPr>
          <a:xfrm>
            <a:off x="533400" y="51816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4" name="Text 32"/>
          <p:cNvSpPr/>
          <p:nvPr/>
        </p:nvSpPr>
        <p:spPr>
          <a:xfrm>
            <a:off x="659755" y="5295900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A1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04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219200" y="5181600"/>
            <a:ext cx="10572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Launch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219200" y="5524500"/>
            <a:ext cx="105537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Merge to </a:t>
            </a:r>
            <a:r>
              <a:rPr lang="en-US" sz="12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main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</a:t>
            </a:r>
            <a:r>
              <a:rPr lang="en-US" sz="1200" b="1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Tag v1.0.0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Merge back to </a:t>
            </a:r>
            <a:r>
              <a:rPr lang="en-US" sz="12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develop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Trigger release automation.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00050" y="5924550"/>
            <a:ext cx="11410950" cy="476250"/>
          </a:xfrm>
          <a:custGeom>
            <a:avLst/>
            <a:gdLst/>
            <a:ahLst/>
            <a:cxnLst/>
            <a:rect l="l" t="t" r="r" b="b"/>
            <a:pathLst>
              <a:path w="11410950" h="476250">
                <a:moveTo>
                  <a:pt x="0" y="0"/>
                </a:moveTo>
                <a:lnTo>
                  <a:pt x="11410950" y="0"/>
                </a:lnTo>
                <a:lnTo>
                  <a:pt x="11410950" y="476250"/>
                </a:lnTo>
                <a:lnTo>
                  <a:pt x="0" y="4762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D85D3C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38" name="Shape 36"/>
          <p:cNvSpPr/>
          <p:nvPr/>
        </p:nvSpPr>
        <p:spPr>
          <a:xfrm>
            <a:off x="400050" y="5924550"/>
            <a:ext cx="38100" cy="476250"/>
          </a:xfrm>
          <a:custGeom>
            <a:avLst/>
            <a:gdLst/>
            <a:ahLst/>
            <a:cxnLst/>
            <a:rect l="l" t="t" r="r" b="b"/>
            <a:pathLst>
              <a:path w="38100" h="476250">
                <a:moveTo>
                  <a:pt x="0" y="0"/>
                </a:moveTo>
                <a:lnTo>
                  <a:pt x="38100" y="0"/>
                </a:lnTo>
                <a:lnTo>
                  <a:pt x="38100" y="476250"/>
                </a:lnTo>
                <a:lnTo>
                  <a:pt x="0" y="47625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9" name="Shape 37"/>
          <p:cNvSpPr/>
          <p:nvPr/>
        </p:nvSpPr>
        <p:spPr>
          <a:xfrm>
            <a:off x="571500" y="608647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0" name="Text 38"/>
          <p:cNvSpPr/>
          <p:nvPr/>
        </p:nvSpPr>
        <p:spPr>
          <a:xfrm>
            <a:off x="781050" y="6038850"/>
            <a:ext cx="109918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Insight:</a:t>
            </a:r>
            <a:r>
              <a:rPr lang="en-US" sz="1200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This workflow separates </a:t>
            </a:r>
            <a:r>
              <a:rPr lang="en-US" sz="1200" b="1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integration</a:t>
            </a:r>
            <a:r>
              <a:rPr lang="en-US" sz="1200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from </a:t>
            </a:r>
            <a:r>
              <a:rPr lang="en-US" sz="1200" b="1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release</a:t>
            </a:r>
            <a:r>
              <a:rPr lang="en-US" sz="1200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giving you control over when and what gets deployed.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A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572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" name="Shape 1"/>
          <p:cNvSpPr/>
          <p:nvPr/>
        </p:nvSpPr>
        <p:spPr>
          <a:xfrm>
            <a:off x="504825" y="60960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85693" y="93985"/>
                </a:moveTo>
                <a:cubicBezTo>
                  <a:pt x="191140" y="92512"/>
                  <a:pt x="196855" y="95101"/>
                  <a:pt x="199311" y="100146"/>
                </a:cubicBezTo>
                <a:lnTo>
                  <a:pt x="207615" y="116934"/>
                </a:lnTo>
                <a:cubicBezTo>
                  <a:pt x="212214" y="117559"/>
                  <a:pt x="216724" y="118809"/>
                  <a:pt x="220965" y="120551"/>
                </a:cubicBezTo>
                <a:lnTo>
                  <a:pt x="236592" y="110148"/>
                </a:lnTo>
                <a:cubicBezTo>
                  <a:pt x="241280" y="107022"/>
                  <a:pt x="247486" y="107647"/>
                  <a:pt x="251460" y="111621"/>
                </a:cubicBezTo>
                <a:lnTo>
                  <a:pt x="260033" y="120194"/>
                </a:lnTo>
                <a:cubicBezTo>
                  <a:pt x="264006" y="124167"/>
                  <a:pt x="264631" y="130418"/>
                  <a:pt x="261506" y="135062"/>
                </a:cubicBezTo>
                <a:lnTo>
                  <a:pt x="251103" y="150644"/>
                </a:lnTo>
                <a:cubicBezTo>
                  <a:pt x="251951" y="152742"/>
                  <a:pt x="252710" y="154930"/>
                  <a:pt x="253335" y="157207"/>
                </a:cubicBezTo>
                <a:cubicBezTo>
                  <a:pt x="253960" y="159484"/>
                  <a:pt x="254362" y="161717"/>
                  <a:pt x="254675" y="163994"/>
                </a:cubicBezTo>
                <a:lnTo>
                  <a:pt x="271507" y="172298"/>
                </a:lnTo>
                <a:cubicBezTo>
                  <a:pt x="276552" y="174799"/>
                  <a:pt x="279142" y="180514"/>
                  <a:pt x="277669" y="185916"/>
                </a:cubicBezTo>
                <a:lnTo>
                  <a:pt x="274543" y="197614"/>
                </a:lnTo>
                <a:cubicBezTo>
                  <a:pt x="273070" y="203016"/>
                  <a:pt x="268025" y="206678"/>
                  <a:pt x="262399" y="206320"/>
                </a:cubicBezTo>
                <a:lnTo>
                  <a:pt x="243647" y="205115"/>
                </a:lnTo>
                <a:cubicBezTo>
                  <a:pt x="240834" y="208731"/>
                  <a:pt x="237574" y="212080"/>
                  <a:pt x="233869" y="214938"/>
                </a:cubicBezTo>
                <a:lnTo>
                  <a:pt x="235074" y="233645"/>
                </a:lnTo>
                <a:cubicBezTo>
                  <a:pt x="235431" y="239271"/>
                  <a:pt x="231770" y="244361"/>
                  <a:pt x="226368" y="245790"/>
                </a:cubicBezTo>
                <a:lnTo>
                  <a:pt x="214670" y="248915"/>
                </a:lnTo>
                <a:cubicBezTo>
                  <a:pt x="209223" y="250388"/>
                  <a:pt x="203552" y="247799"/>
                  <a:pt x="201052" y="242754"/>
                </a:cubicBezTo>
                <a:lnTo>
                  <a:pt x="192747" y="225966"/>
                </a:lnTo>
                <a:cubicBezTo>
                  <a:pt x="188149" y="225341"/>
                  <a:pt x="183639" y="224091"/>
                  <a:pt x="179397" y="222349"/>
                </a:cubicBezTo>
                <a:lnTo>
                  <a:pt x="163770" y="232752"/>
                </a:lnTo>
                <a:cubicBezTo>
                  <a:pt x="159082" y="235878"/>
                  <a:pt x="152876" y="235253"/>
                  <a:pt x="148903" y="231279"/>
                </a:cubicBezTo>
                <a:lnTo>
                  <a:pt x="140330" y="222706"/>
                </a:lnTo>
                <a:cubicBezTo>
                  <a:pt x="136356" y="218733"/>
                  <a:pt x="135731" y="212527"/>
                  <a:pt x="138857" y="207838"/>
                </a:cubicBezTo>
                <a:lnTo>
                  <a:pt x="149260" y="192212"/>
                </a:lnTo>
                <a:cubicBezTo>
                  <a:pt x="148411" y="190113"/>
                  <a:pt x="147652" y="187925"/>
                  <a:pt x="147027" y="185648"/>
                </a:cubicBezTo>
                <a:cubicBezTo>
                  <a:pt x="146402" y="183371"/>
                  <a:pt x="146000" y="181094"/>
                  <a:pt x="145688" y="178862"/>
                </a:cubicBezTo>
                <a:lnTo>
                  <a:pt x="128855" y="170557"/>
                </a:lnTo>
                <a:cubicBezTo>
                  <a:pt x="123810" y="168057"/>
                  <a:pt x="121265" y="162342"/>
                  <a:pt x="122694" y="156939"/>
                </a:cubicBezTo>
                <a:lnTo>
                  <a:pt x="125819" y="145241"/>
                </a:lnTo>
                <a:cubicBezTo>
                  <a:pt x="127293" y="139839"/>
                  <a:pt x="132338" y="136178"/>
                  <a:pt x="137964" y="136535"/>
                </a:cubicBezTo>
                <a:lnTo>
                  <a:pt x="156671" y="137740"/>
                </a:lnTo>
                <a:cubicBezTo>
                  <a:pt x="159484" y="134124"/>
                  <a:pt x="162744" y="130775"/>
                  <a:pt x="166449" y="127918"/>
                </a:cubicBezTo>
                <a:lnTo>
                  <a:pt x="165244" y="109255"/>
                </a:lnTo>
                <a:cubicBezTo>
                  <a:pt x="164887" y="103629"/>
                  <a:pt x="168548" y="98539"/>
                  <a:pt x="173950" y="97110"/>
                </a:cubicBezTo>
                <a:lnTo>
                  <a:pt x="185648" y="93985"/>
                </a:lnTo>
                <a:close/>
                <a:moveTo>
                  <a:pt x="200204" y="151805"/>
                </a:moveTo>
                <a:cubicBezTo>
                  <a:pt x="189361" y="151817"/>
                  <a:pt x="180568" y="160630"/>
                  <a:pt x="180581" y="171472"/>
                </a:cubicBezTo>
                <a:cubicBezTo>
                  <a:pt x="180593" y="182315"/>
                  <a:pt x="189406" y="191108"/>
                  <a:pt x="200248" y="191095"/>
                </a:cubicBezTo>
                <a:cubicBezTo>
                  <a:pt x="211091" y="191083"/>
                  <a:pt x="219884" y="182270"/>
                  <a:pt x="219871" y="171428"/>
                </a:cubicBezTo>
                <a:cubicBezTo>
                  <a:pt x="219859" y="160585"/>
                  <a:pt x="211046" y="151792"/>
                  <a:pt x="200204" y="151805"/>
                </a:cubicBezTo>
                <a:close/>
                <a:moveTo>
                  <a:pt x="100414" y="-20315"/>
                </a:moveTo>
                <a:lnTo>
                  <a:pt x="112112" y="-17190"/>
                </a:lnTo>
                <a:cubicBezTo>
                  <a:pt x="117515" y="-15716"/>
                  <a:pt x="121176" y="-10626"/>
                  <a:pt x="120819" y="-5045"/>
                </a:cubicBezTo>
                <a:lnTo>
                  <a:pt x="119613" y="13618"/>
                </a:lnTo>
                <a:cubicBezTo>
                  <a:pt x="123319" y="16475"/>
                  <a:pt x="126578" y="19779"/>
                  <a:pt x="129391" y="23440"/>
                </a:cubicBezTo>
                <a:lnTo>
                  <a:pt x="148144" y="22235"/>
                </a:lnTo>
                <a:cubicBezTo>
                  <a:pt x="153725" y="21878"/>
                  <a:pt x="158814" y="25539"/>
                  <a:pt x="160288" y="30941"/>
                </a:cubicBezTo>
                <a:lnTo>
                  <a:pt x="163413" y="42639"/>
                </a:lnTo>
                <a:cubicBezTo>
                  <a:pt x="164842" y="48042"/>
                  <a:pt x="162297" y="53757"/>
                  <a:pt x="157252" y="56257"/>
                </a:cubicBezTo>
                <a:lnTo>
                  <a:pt x="140419" y="64562"/>
                </a:lnTo>
                <a:cubicBezTo>
                  <a:pt x="140107" y="66839"/>
                  <a:pt x="139660" y="69116"/>
                  <a:pt x="139080" y="71348"/>
                </a:cubicBezTo>
                <a:cubicBezTo>
                  <a:pt x="138499" y="73581"/>
                  <a:pt x="137696" y="75813"/>
                  <a:pt x="136847" y="77912"/>
                </a:cubicBezTo>
                <a:lnTo>
                  <a:pt x="147251" y="93538"/>
                </a:lnTo>
                <a:cubicBezTo>
                  <a:pt x="150376" y="98227"/>
                  <a:pt x="149751" y="104433"/>
                  <a:pt x="145777" y="108406"/>
                </a:cubicBezTo>
                <a:lnTo>
                  <a:pt x="137205" y="116979"/>
                </a:lnTo>
                <a:cubicBezTo>
                  <a:pt x="133231" y="120953"/>
                  <a:pt x="127025" y="121578"/>
                  <a:pt x="122337" y="118452"/>
                </a:cubicBezTo>
                <a:lnTo>
                  <a:pt x="106710" y="108049"/>
                </a:lnTo>
                <a:cubicBezTo>
                  <a:pt x="102468" y="109791"/>
                  <a:pt x="97959" y="111041"/>
                  <a:pt x="93360" y="111666"/>
                </a:cubicBezTo>
                <a:lnTo>
                  <a:pt x="85055" y="128454"/>
                </a:lnTo>
                <a:cubicBezTo>
                  <a:pt x="82555" y="133499"/>
                  <a:pt x="76840" y="136044"/>
                  <a:pt x="71438" y="134615"/>
                </a:cubicBezTo>
                <a:lnTo>
                  <a:pt x="59740" y="131490"/>
                </a:lnTo>
                <a:cubicBezTo>
                  <a:pt x="54293" y="130016"/>
                  <a:pt x="50676" y="124926"/>
                  <a:pt x="51033" y="119345"/>
                </a:cubicBezTo>
                <a:lnTo>
                  <a:pt x="52239" y="100638"/>
                </a:lnTo>
                <a:cubicBezTo>
                  <a:pt x="48533" y="97780"/>
                  <a:pt x="45274" y="94476"/>
                  <a:pt x="42461" y="90815"/>
                </a:cubicBezTo>
                <a:lnTo>
                  <a:pt x="23708" y="92020"/>
                </a:lnTo>
                <a:cubicBezTo>
                  <a:pt x="18127" y="92378"/>
                  <a:pt x="13037" y="88716"/>
                  <a:pt x="11564" y="83314"/>
                </a:cubicBezTo>
                <a:lnTo>
                  <a:pt x="8439" y="71616"/>
                </a:lnTo>
                <a:cubicBezTo>
                  <a:pt x="7010" y="66214"/>
                  <a:pt x="9555" y="60499"/>
                  <a:pt x="14600" y="57998"/>
                </a:cubicBezTo>
                <a:lnTo>
                  <a:pt x="31433" y="49694"/>
                </a:lnTo>
                <a:cubicBezTo>
                  <a:pt x="31745" y="47417"/>
                  <a:pt x="32192" y="45184"/>
                  <a:pt x="32772" y="42907"/>
                </a:cubicBezTo>
                <a:cubicBezTo>
                  <a:pt x="33397" y="40630"/>
                  <a:pt x="34111" y="38442"/>
                  <a:pt x="35004" y="36344"/>
                </a:cubicBezTo>
                <a:lnTo>
                  <a:pt x="24601" y="20762"/>
                </a:lnTo>
                <a:cubicBezTo>
                  <a:pt x="21476" y="16073"/>
                  <a:pt x="22101" y="9867"/>
                  <a:pt x="26075" y="5894"/>
                </a:cubicBezTo>
                <a:lnTo>
                  <a:pt x="34647" y="-2679"/>
                </a:lnTo>
                <a:cubicBezTo>
                  <a:pt x="38621" y="-6653"/>
                  <a:pt x="44827" y="-7278"/>
                  <a:pt x="49515" y="-4152"/>
                </a:cubicBezTo>
                <a:lnTo>
                  <a:pt x="65142" y="6251"/>
                </a:lnTo>
                <a:cubicBezTo>
                  <a:pt x="69384" y="4509"/>
                  <a:pt x="73893" y="3259"/>
                  <a:pt x="78492" y="2634"/>
                </a:cubicBezTo>
                <a:lnTo>
                  <a:pt x="86797" y="-14154"/>
                </a:lnTo>
                <a:cubicBezTo>
                  <a:pt x="89297" y="-19199"/>
                  <a:pt x="94967" y="-21744"/>
                  <a:pt x="100414" y="-20315"/>
                </a:cubicBezTo>
                <a:close/>
                <a:moveTo>
                  <a:pt x="85904" y="37505"/>
                </a:moveTo>
                <a:cubicBezTo>
                  <a:pt x="75061" y="37505"/>
                  <a:pt x="66258" y="46307"/>
                  <a:pt x="66258" y="57150"/>
                </a:cubicBezTo>
                <a:cubicBezTo>
                  <a:pt x="66258" y="67993"/>
                  <a:pt x="75061" y="76795"/>
                  <a:pt x="85904" y="76795"/>
                </a:cubicBezTo>
                <a:cubicBezTo>
                  <a:pt x="96746" y="76795"/>
                  <a:pt x="105549" y="67993"/>
                  <a:pt x="105549" y="57150"/>
                </a:cubicBezTo>
                <a:cubicBezTo>
                  <a:pt x="105549" y="46307"/>
                  <a:pt x="96746" y="37505"/>
                  <a:pt x="85904" y="37505"/>
                </a:cubicBez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4" name="Text 2"/>
          <p:cNvSpPr/>
          <p:nvPr/>
        </p:nvSpPr>
        <p:spPr>
          <a:xfrm>
            <a:off x="1066800" y="381000"/>
            <a:ext cx="6734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66800" y="609600"/>
            <a:ext cx="6896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AEAE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CI/CD Automation "What Now?"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295400"/>
            <a:ext cx="11410950" cy="933450"/>
          </a:xfrm>
          <a:custGeom>
            <a:avLst/>
            <a:gdLst/>
            <a:ahLst/>
            <a:cxnLst/>
            <a:rect l="l" t="t" r="r" b="b"/>
            <a:pathLst>
              <a:path w="11410950" h="933450">
                <a:moveTo>
                  <a:pt x="0" y="0"/>
                </a:moveTo>
                <a:lnTo>
                  <a:pt x="11410950" y="0"/>
                </a:lnTo>
                <a:lnTo>
                  <a:pt x="11410950" y="933450"/>
                </a:lnTo>
                <a:lnTo>
                  <a:pt x="0" y="933450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4902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400050" y="1295400"/>
            <a:ext cx="38100" cy="933450"/>
          </a:xfrm>
          <a:custGeom>
            <a:avLst/>
            <a:gdLst/>
            <a:ahLst/>
            <a:cxnLst/>
            <a:rect l="l" t="t" r="r" b="b"/>
            <a:pathLst>
              <a:path w="38100" h="933450">
                <a:moveTo>
                  <a:pt x="0" y="0"/>
                </a:moveTo>
                <a:lnTo>
                  <a:pt x="38100" y="0"/>
                </a:lnTo>
                <a:lnTo>
                  <a:pt x="38100" y="933450"/>
                </a:lnTo>
                <a:lnTo>
                  <a:pt x="0" y="93345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8" name="Text 6"/>
          <p:cNvSpPr/>
          <p:nvPr/>
        </p:nvSpPr>
        <p:spPr>
          <a:xfrm>
            <a:off x="571500" y="1447800"/>
            <a:ext cx="11182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"What Now" Phase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71500" y="1790700"/>
            <a:ext cx="11172825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What happens after we tag </a:t>
            </a:r>
            <a:r>
              <a:rPr lang="en-US" sz="135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v1.0.0</a:t>
            </a:r>
            <a:r>
              <a:rPr lang="en-US" sz="13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? </a:t>
            </a:r>
            <a:r>
              <a:rPr lang="en-US" sz="135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release handler workflow automates everything</a:t>
            </a:r>
            <a:r>
              <a:rPr lang="en-US" sz="13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eliminating manual errors and accelerating delivery.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00050" y="2345531"/>
            <a:ext cx="5619750" cy="1800225"/>
          </a:xfrm>
          <a:custGeom>
            <a:avLst/>
            <a:gdLst/>
            <a:ahLst/>
            <a:cxnLst/>
            <a:rect l="l" t="t" r="r" b="b"/>
            <a:pathLst>
              <a:path w="5619750" h="1800225">
                <a:moveTo>
                  <a:pt x="0" y="0"/>
                </a:moveTo>
                <a:lnTo>
                  <a:pt x="5619750" y="0"/>
                </a:lnTo>
                <a:lnTo>
                  <a:pt x="5619750" y="1800225"/>
                </a:lnTo>
                <a:lnTo>
                  <a:pt x="0" y="1800225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400050" y="2345531"/>
            <a:ext cx="38100" cy="1800225"/>
          </a:xfrm>
          <a:custGeom>
            <a:avLst/>
            <a:gdLst/>
            <a:ahLst/>
            <a:cxnLst/>
            <a:rect l="l" t="t" r="r" b="b"/>
            <a:pathLst>
              <a:path w="38100" h="1800225">
                <a:moveTo>
                  <a:pt x="0" y="0"/>
                </a:moveTo>
                <a:lnTo>
                  <a:pt x="38100" y="0"/>
                </a:lnTo>
                <a:lnTo>
                  <a:pt x="38100" y="1800225"/>
                </a:lnTo>
                <a:lnTo>
                  <a:pt x="0" y="1800225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2" name="Shape 10"/>
          <p:cNvSpPr/>
          <p:nvPr/>
        </p:nvSpPr>
        <p:spPr>
          <a:xfrm>
            <a:off x="571500" y="249793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3" name="Shape 11"/>
          <p:cNvSpPr/>
          <p:nvPr/>
        </p:nvSpPr>
        <p:spPr>
          <a:xfrm>
            <a:off x="681038" y="2631281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91864" y="6809"/>
                </a:moveTo>
                <a:lnTo>
                  <a:pt x="100831" y="1414"/>
                </a:lnTo>
                <a:cubicBezTo>
                  <a:pt x="108868" y="-3423"/>
                  <a:pt x="118058" y="-5953"/>
                  <a:pt x="127434" y="-5953"/>
                </a:cubicBezTo>
                <a:cubicBezTo>
                  <a:pt x="141126" y="-5953"/>
                  <a:pt x="154298" y="-521"/>
                  <a:pt x="163971" y="9190"/>
                </a:cubicBezTo>
                <a:lnTo>
                  <a:pt x="187747" y="32965"/>
                </a:lnTo>
                <a:cubicBezTo>
                  <a:pt x="193328" y="38546"/>
                  <a:pt x="196453" y="46137"/>
                  <a:pt x="196453" y="54025"/>
                </a:cubicBezTo>
                <a:lnTo>
                  <a:pt x="196453" y="65522"/>
                </a:lnTo>
                <a:lnTo>
                  <a:pt x="203783" y="72851"/>
                </a:lnTo>
                <a:lnTo>
                  <a:pt x="203783" y="72851"/>
                </a:lnTo>
                <a:cubicBezTo>
                  <a:pt x="209587" y="67047"/>
                  <a:pt x="219001" y="67047"/>
                  <a:pt x="224842" y="72851"/>
                </a:cubicBezTo>
                <a:cubicBezTo>
                  <a:pt x="230684" y="78656"/>
                  <a:pt x="230646" y="88069"/>
                  <a:pt x="224842" y="93911"/>
                </a:cubicBezTo>
                <a:lnTo>
                  <a:pt x="201030" y="117723"/>
                </a:lnTo>
                <a:cubicBezTo>
                  <a:pt x="195225" y="123527"/>
                  <a:pt x="185812" y="123527"/>
                  <a:pt x="179970" y="117723"/>
                </a:cubicBezTo>
                <a:cubicBezTo>
                  <a:pt x="174129" y="111919"/>
                  <a:pt x="174166" y="102505"/>
                  <a:pt x="179970" y="96664"/>
                </a:cubicBezTo>
                <a:lnTo>
                  <a:pt x="172641" y="89297"/>
                </a:lnTo>
                <a:lnTo>
                  <a:pt x="161144" y="89297"/>
                </a:lnTo>
                <a:cubicBezTo>
                  <a:pt x="153256" y="89297"/>
                  <a:pt x="145666" y="86171"/>
                  <a:pt x="140084" y="80590"/>
                </a:cubicBezTo>
                <a:lnTo>
                  <a:pt x="121816" y="62322"/>
                </a:lnTo>
                <a:cubicBezTo>
                  <a:pt x="116235" y="56741"/>
                  <a:pt x="113109" y="49150"/>
                  <a:pt x="113109" y="41263"/>
                </a:cubicBezTo>
                <a:lnTo>
                  <a:pt x="113109" y="36537"/>
                </a:lnTo>
                <a:cubicBezTo>
                  <a:pt x="113109" y="32370"/>
                  <a:pt x="110914" y="28463"/>
                  <a:pt x="107342" y="26343"/>
                </a:cubicBezTo>
                <a:lnTo>
                  <a:pt x="91864" y="17041"/>
                </a:lnTo>
                <a:cubicBezTo>
                  <a:pt x="87995" y="14734"/>
                  <a:pt x="87995" y="9153"/>
                  <a:pt x="91864" y="6846"/>
                </a:cubicBezTo>
                <a:close/>
                <a:moveTo>
                  <a:pt x="18864" y="149833"/>
                </a:moveTo>
                <a:lnTo>
                  <a:pt x="101501" y="67196"/>
                </a:lnTo>
                <a:lnTo>
                  <a:pt x="135173" y="100868"/>
                </a:lnTo>
                <a:lnTo>
                  <a:pt x="52536" y="183505"/>
                </a:lnTo>
                <a:cubicBezTo>
                  <a:pt x="43235" y="192807"/>
                  <a:pt x="28166" y="192807"/>
                  <a:pt x="18864" y="183505"/>
                </a:cubicBezTo>
                <a:cubicBezTo>
                  <a:pt x="9562" y="174203"/>
                  <a:pt x="9562" y="159134"/>
                  <a:pt x="18864" y="149833"/>
                </a:cubicBez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14" name="Text 12"/>
          <p:cNvSpPr/>
          <p:nvPr/>
        </p:nvSpPr>
        <p:spPr>
          <a:xfrm>
            <a:off x="1143000" y="2593181"/>
            <a:ext cx="1285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Build Artifacts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71500" y="3069431"/>
            <a:ext cx="5372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Create </a:t>
            </a:r>
            <a:r>
              <a:rPr lang="en-US" sz="120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executable binaries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Linux/Windows/Mac from the tagged release code.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71500" y="3683794"/>
            <a:ext cx="5295900" cy="9525"/>
          </a:xfrm>
          <a:custGeom>
            <a:avLst/>
            <a:gdLst/>
            <a:ahLst/>
            <a:cxnLst/>
            <a:rect l="l" t="t" r="r" b="b"/>
            <a:pathLst>
              <a:path w="5295900" h="9525">
                <a:moveTo>
                  <a:pt x="0" y="0"/>
                </a:moveTo>
                <a:lnTo>
                  <a:pt x="5295900" y="0"/>
                </a:lnTo>
                <a:lnTo>
                  <a:pt x="52959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10196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571500" y="3802856"/>
            <a:ext cx="5362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Cross-platform builds ✓ Deterministic artifacts ✓ Optimized for production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191250" y="2345531"/>
            <a:ext cx="5619750" cy="1800225"/>
          </a:xfrm>
          <a:custGeom>
            <a:avLst/>
            <a:gdLst/>
            <a:ahLst/>
            <a:cxnLst/>
            <a:rect l="l" t="t" r="r" b="b"/>
            <a:pathLst>
              <a:path w="5619750" h="1800225">
                <a:moveTo>
                  <a:pt x="0" y="0"/>
                </a:moveTo>
                <a:lnTo>
                  <a:pt x="5619750" y="0"/>
                </a:lnTo>
                <a:lnTo>
                  <a:pt x="5619750" y="1800225"/>
                </a:lnTo>
                <a:lnTo>
                  <a:pt x="0" y="1800225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6191250" y="2345531"/>
            <a:ext cx="38100" cy="1800225"/>
          </a:xfrm>
          <a:custGeom>
            <a:avLst/>
            <a:gdLst/>
            <a:ahLst/>
            <a:cxnLst/>
            <a:rect l="l" t="t" r="r" b="b"/>
            <a:pathLst>
              <a:path w="38100" h="1800225">
                <a:moveTo>
                  <a:pt x="0" y="0"/>
                </a:moveTo>
                <a:lnTo>
                  <a:pt x="38100" y="0"/>
                </a:lnTo>
                <a:lnTo>
                  <a:pt x="38100" y="1800225"/>
                </a:lnTo>
                <a:lnTo>
                  <a:pt x="0" y="1800225"/>
                </a:lnTo>
                <a:lnTo>
                  <a:pt x="0" y="0"/>
                </a:ln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20" name="Shape 18"/>
          <p:cNvSpPr/>
          <p:nvPr/>
        </p:nvSpPr>
        <p:spPr>
          <a:xfrm>
            <a:off x="6362700" y="249793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959595"/>
          </a:solidFill>
          <a:ln/>
        </p:spPr>
      </p:sp>
      <p:sp>
        <p:nvSpPr>
          <p:cNvPr id="21" name="Shape 19"/>
          <p:cNvSpPr/>
          <p:nvPr/>
        </p:nvSpPr>
        <p:spPr>
          <a:xfrm>
            <a:off x="6472238" y="2631281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30187" y="87920"/>
                </a:moveTo>
                <a:lnTo>
                  <a:pt x="105594" y="87920"/>
                </a:lnTo>
                <a:lnTo>
                  <a:pt x="105594" y="65819"/>
                </a:lnTo>
                <a:lnTo>
                  <a:pt x="130187" y="65819"/>
                </a:lnTo>
                <a:lnTo>
                  <a:pt x="130187" y="87920"/>
                </a:lnTo>
                <a:close/>
                <a:moveTo>
                  <a:pt x="130187" y="11906"/>
                </a:moveTo>
                <a:lnTo>
                  <a:pt x="105594" y="11906"/>
                </a:lnTo>
                <a:lnTo>
                  <a:pt x="105594" y="34491"/>
                </a:lnTo>
                <a:lnTo>
                  <a:pt x="130187" y="34491"/>
                </a:lnTo>
                <a:lnTo>
                  <a:pt x="130187" y="11906"/>
                </a:lnTo>
                <a:close/>
                <a:moveTo>
                  <a:pt x="159283" y="65782"/>
                </a:moveTo>
                <a:lnTo>
                  <a:pt x="134689" y="65782"/>
                </a:lnTo>
                <a:lnTo>
                  <a:pt x="134689" y="87883"/>
                </a:lnTo>
                <a:lnTo>
                  <a:pt x="159283" y="87883"/>
                </a:lnTo>
                <a:lnTo>
                  <a:pt x="159283" y="65782"/>
                </a:lnTo>
                <a:close/>
                <a:moveTo>
                  <a:pt x="101129" y="38956"/>
                </a:moveTo>
                <a:lnTo>
                  <a:pt x="76535" y="38956"/>
                </a:lnTo>
                <a:lnTo>
                  <a:pt x="76535" y="61317"/>
                </a:lnTo>
                <a:lnTo>
                  <a:pt x="101129" y="61317"/>
                </a:lnTo>
                <a:lnTo>
                  <a:pt x="101129" y="38956"/>
                </a:lnTo>
                <a:close/>
                <a:moveTo>
                  <a:pt x="130187" y="38956"/>
                </a:moveTo>
                <a:lnTo>
                  <a:pt x="105594" y="38956"/>
                </a:lnTo>
                <a:lnTo>
                  <a:pt x="105594" y="61317"/>
                </a:lnTo>
                <a:lnTo>
                  <a:pt x="130187" y="61317"/>
                </a:lnTo>
                <a:lnTo>
                  <a:pt x="130187" y="38956"/>
                </a:lnTo>
                <a:close/>
                <a:moveTo>
                  <a:pt x="233176" y="76163"/>
                </a:moveTo>
                <a:cubicBezTo>
                  <a:pt x="227819" y="72554"/>
                  <a:pt x="215466" y="71251"/>
                  <a:pt x="205978" y="73037"/>
                </a:cubicBezTo>
                <a:cubicBezTo>
                  <a:pt x="204750" y="64108"/>
                  <a:pt x="199765" y="56331"/>
                  <a:pt x="190686" y="49337"/>
                </a:cubicBezTo>
                <a:lnTo>
                  <a:pt x="185477" y="45876"/>
                </a:lnTo>
                <a:lnTo>
                  <a:pt x="182017" y="51085"/>
                </a:lnTo>
                <a:cubicBezTo>
                  <a:pt x="175171" y="61429"/>
                  <a:pt x="173310" y="78470"/>
                  <a:pt x="180640" y="89706"/>
                </a:cubicBezTo>
                <a:cubicBezTo>
                  <a:pt x="177403" y="91455"/>
                  <a:pt x="171041" y="93836"/>
                  <a:pt x="162632" y="93687"/>
                </a:cubicBezTo>
                <a:lnTo>
                  <a:pt x="893" y="93687"/>
                </a:lnTo>
                <a:cubicBezTo>
                  <a:pt x="-2344" y="112588"/>
                  <a:pt x="3051" y="137145"/>
                  <a:pt x="17264" y="154000"/>
                </a:cubicBezTo>
                <a:cubicBezTo>
                  <a:pt x="31068" y="170334"/>
                  <a:pt x="51755" y="178631"/>
                  <a:pt x="78804" y="178631"/>
                </a:cubicBezTo>
                <a:cubicBezTo>
                  <a:pt x="137368" y="178631"/>
                  <a:pt x="180715" y="151656"/>
                  <a:pt x="200992" y="102654"/>
                </a:cubicBezTo>
                <a:cubicBezTo>
                  <a:pt x="208955" y="102803"/>
                  <a:pt x="226144" y="102691"/>
                  <a:pt x="234962" y="85837"/>
                </a:cubicBezTo>
                <a:cubicBezTo>
                  <a:pt x="235521" y="84906"/>
                  <a:pt x="237418" y="80925"/>
                  <a:pt x="238125" y="79474"/>
                </a:cubicBezTo>
                <a:lnTo>
                  <a:pt x="233176" y="76163"/>
                </a:lnTo>
                <a:close/>
                <a:moveTo>
                  <a:pt x="43011" y="65782"/>
                </a:moveTo>
                <a:lnTo>
                  <a:pt x="18455" y="65782"/>
                </a:lnTo>
                <a:lnTo>
                  <a:pt x="18455" y="87883"/>
                </a:lnTo>
                <a:lnTo>
                  <a:pt x="43049" y="87883"/>
                </a:lnTo>
                <a:lnTo>
                  <a:pt x="43049" y="65782"/>
                </a:lnTo>
                <a:lnTo>
                  <a:pt x="43011" y="65782"/>
                </a:lnTo>
                <a:close/>
                <a:moveTo>
                  <a:pt x="72070" y="65782"/>
                </a:moveTo>
                <a:lnTo>
                  <a:pt x="47476" y="65782"/>
                </a:lnTo>
                <a:lnTo>
                  <a:pt x="47476" y="87883"/>
                </a:lnTo>
                <a:lnTo>
                  <a:pt x="72070" y="87883"/>
                </a:lnTo>
                <a:lnTo>
                  <a:pt x="72070" y="65782"/>
                </a:lnTo>
                <a:close/>
                <a:moveTo>
                  <a:pt x="101129" y="65782"/>
                </a:moveTo>
                <a:lnTo>
                  <a:pt x="76535" y="65782"/>
                </a:lnTo>
                <a:lnTo>
                  <a:pt x="76535" y="87883"/>
                </a:lnTo>
                <a:lnTo>
                  <a:pt x="101129" y="87883"/>
                </a:lnTo>
                <a:lnTo>
                  <a:pt x="101129" y="65782"/>
                </a:lnTo>
                <a:close/>
                <a:moveTo>
                  <a:pt x="72070" y="38956"/>
                </a:moveTo>
                <a:lnTo>
                  <a:pt x="47476" y="38956"/>
                </a:lnTo>
                <a:lnTo>
                  <a:pt x="47476" y="61317"/>
                </a:lnTo>
                <a:lnTo>
                  <a:pt x="72070" y="61317"/>
                </a:lnTo>
                <a:lnTo>
                  <a:pt x="72070" y="38956"/>
                </a:ln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22" name="Text 20"/>
          <p:cNvSpPr/>
          <p:nvPr/>
        </p:nvSpPr>
        <p:spPr>
          <a:xfrm>
            <a:off x="6934200" y="2593181"/>
            <a:ext cx="933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Dockerize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362700" y="3069431"/>
            <a:ext cx="5372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Build and push </a:t>
            </a:r>
            <a:r>
              <a:rPr lang="en-US" sz="120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Docker image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Registry with tag </a:t>
            </a:r>
            <a:r>
              <a:rPr lang="en-US" sz="12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v1.0.0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362700" y="3683794"/>
            <a:ext cx="5295900" cy="9525"/>
          </a:xfrm>
          <a:custGeom>
            <a:avLst/>
            <a:gdLst/>
            <a:ahLst/>
            <a:cxnLst/>
            <a:rect l="l" t="t" r="r" b="b"/>
            <a:pathLst>
              <a:path w="5295900" h="9525">
                <a:moveTo>
                  <a:pt x="0" y="0"/>
                </a:moveTo>
                <a:lnTo>
                  <a:pt x="5295900" y="0"/>
                </a:lnTo>
                <a:lnTo>
                  <a:pt x="52959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10196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6362700" y="3802856"/>
            <a:ext cx="5362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Immutable infrastructure ✓ Versioned containers ✓ Scalable deployment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00050" y="4298156"/>
            <a:ext cx="5619750" cy="1552575"/>
          </a:xfrm>
          <a:custGeom>
            <a:avLst/>
            <a:gdLst/>
            <a:ahLst/>
            <a:cxnLst/>
            <a:rect l="l" t="t" r="r" b="b"/>
            <a:pathLst>
              <a:path w="5619750" h="1552575">
                <a:moveTo>
                  <a:pt x="0" y="0"/>
                </a:moveTo>
                <a:lnTo>
                  <a:pt x="5619750" y="0"/>
                </a:lnTo>
                <a:lnTo>
                  <a:pt x="5619750" y="1552575"/>
                </a:lnTo>
                <a:lnTo>
                  <a:pt x="0" y="1552575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400050" y="4298156"/>
            <a:ext cx="38100" cy="1552575"/>
          </a:xfrm>
          <a:custGeom>
            <a:avLst/>
            <a:gdLst/>
            <a:ahLst/>
            <a:cxnLst/>
            <a:rect l="l" t="t" r="r" b="b"/>
            <a:pathLst>
              <a:path w="38100" h="1552575">
                <a:moveTo>
                  <a:pt x="0" y="0"/>
                </a:moveTo>
                <a:lnTo>
                  <a:pt x="38100" y="0"/>
                </a:lnTo>
                <a:lnTo>
                  <a:pt x="38100" y="1552575"/>
                </a:lnTo>
                <a:lnTo>
                  <a:pt x="0" y="1552575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8" name="Shape 26"/>
          <p:cNvSpPr/>
          <p:nvPr/>
        </p:nvSpPr>
        <p:spPr>
          <a:xfrm>
            <a:off x="571500" y="445055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9" name="Shape 27"/>
          <p:cNvSpPr/>
          <p:nvPr/>
        </p:nvSpPr>
        <p:spPr>
          <a:xfrm>
            <a:off x="716756" y="4583906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95250" y="11906"/>
                </a:moveTo>
                <a:cubicBezTo>
                  <a:pt x="95250" y="5321"/>
                  <a:pt x="89929" y="0"/>
                  <a:pt x="83344" y="0"/>
                </a:cubicBezTo>
                <a:cubicBezTo>
                  <a:pt x="76758" y="0"/>
                  <a:pt x="71438" y="5321"/>
                  <a:pt x="71438" y="11906"/>
                </a:cubicBezTo>
                <a:lnTo>
                  <a:pt x="71438" y="90301"/>
                </a:lnTo>
                <a:lnTo>
                  <a:pt x="56034" y="74898"/>
                </a:lnTo>
                <a:cubicBezTo>
                  <a:pt x="51383" y="70247"/>
                  <a:pt x="43830" y="70247"/>
                  <a:pt x="39179" y="74898"/>
                </a:cubicBezTo>
                <a:cubicBezTo>
                  <a:pt x="34528" y="79549"/>
                  <a:pt x="34528" y="87102"/>
                  <a:pt x="39179" y="91753"/>
                </a:cubicBezTo>
                <a:lnTo>
                  <a:pt x="74898" y="127471"/>
                </a:lnTo>
                <a:cubicBezTo>
                  <a:pt x="79549" y="132122"/>
                  <a:pt x="87102" y="132122"/>
                  <a:pt x="91753" y="127471"/>
                </a:cubicBezTo>
                <a:lnTo>
                  <a:pt x="127471" y="91753"/>
                </a:lnTo>
                <a:cubicBezTo>
                  <a:pt x="132122" y="87102"/>
                  <a:pt x="132122" y="79549"/>
                  <a:pt x="127471" y="74898"/>
                </a:cubicBezTo>
                <a:cubicBezTo>
                  <a:pt x="122820" y="70247"/>
                  <a:pt x="115267" y="70247"/>
                  <a:pt x="110617" y="74898"/>
                </a:cubicBezTo>
                <a:lnTo>
                  <a:pt x="95250" y="90301"/>
                </a:lnTo>
                <a:lnTo>
                  <a:pt x="95250" y="11906"/>
                </a:lnTo>
                <a:close/>
                <a:moveTo>
                  <a:pt x="23812" y="119063"/>
                </a:moveTo>
                <a:cubicBezTo>
                  <a:pt x="10678" y="119063"/>
                  <a:pt x="0" y="129741"/>
                  <a:pt x="0" y="142875"/>
                </a:cubicBezTo>
                <a:lnTo>
                  <a:pt x="0" y="154781"/>
                </a:lnTo>
                <a:cubicBezTo>
                  <a:pt x="0" y="167915"/>
                  <a:pt x="10678" y="178594"/>
                  <a:pt x="23812" y="178594"/>
                </a:cubicBezTo>
                <a:lnTo>
                  <a:pt x="142875" y="178594"/>
                </a:lnTo>
                <a:cubicBezTo>
                  <a:pt x="156009" y="178594"/>
                  <a:pt x="166688" y="167915"/>
                  <a:pt x="166688" y="154781"/>
                </a:cubicBezTo>
                <a:lnTo>
                  <a:pt x="166688" y="142875"/>
                </a:lnTo>
                <a:cubicBezTo>
                  <a:pt x="166688" y="129741"/>
                  <a:pt x="156009" y="119063"/>
                  <a:pt x="142875" y="119063"/>
                </a:cubicBezTo>
                <a:lnTo>
                  <a:pt x="125425" y="119063"/>
                </a:lnTo>
                <a:lnTo>
                  <a:pt x="104366" y="140122"/>
                </a:lnTo>
                <a:cubicBezTo>
                  <a:pt x="92757" y="151730"/>
                  <a:pt x="73893" y="151730"/>
                  <a:pt x="62285" y="140122"/>
                </a:cubicBezTo>
                <a:lnTo>
                  <a:pt x="41263" y="119063"/>
                </a:lnTo>
                <a:lnTo>
                  <a:pt x="23812" y="119063"/>
                </a:lnTo>
                <a:close/>
                <a:moveTo>
                  <a:pt x="136922" y="139898"/>
                </a:moveTo>
                <a:cubicBezTo>
                  <a:pt x="141850" y="139898"/>
                  <a:pt x="145852" y="143900"/>
                  <a:pt x="145852" y="148828"/>
                </a:cubicBezTo>
                <a:cubicBezTo>
                  <a:pt x="145852" y="153757"/>
                  <a:pt x="141850" y="157758"/>
                  <a:pt x="136922" y="157758"/>
                </a:cubicBezTo>
                <a:cubicBezTo>
                  <a:pt x="131993" y="157758"/>
                  <a:pt x="127992" y="153757"/>
                  <a:pt x="127992" y="148828"/>
                </a:cubicBezTo>
                <a:cubicBezTo>
                  <a:pt x="127992" y="143900"/>
                  <a:pt x="131993" y="139898"/>
                  <a:pt x="136922" y="139898"/>
                </a:cubicBez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30" name="Text 28"/>
          <p:cNvSpPr/>
          <p:nvPr/>
        </p:nvSpPr>
        <p:spPr>
          <a:xfrm>
            <a:off x="1143000" y="4545806"/>
            <a:ext cx="714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Publish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71500" y="5022056"/>
            <a:ext cx="53721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Create </a:t>
            </a:r>
            <a:r>
              <a:rPr lang="en-US" sz="120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GitHub Release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automated changelog and downloadable binaries.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71500" y="5388769"/>
            <a:ext cx="5295900" cy="9525"/>
          </a:xfrm>
          <a:custGeom>
            <a:avLst/>
            <a:gdLst/>
            <a:ahLst/>
            <a:cxnLst/>
            <a:rect l="l" t="t" r="r" b="b"/>
            <a:pathLst>
              <a:path w="5295900" h="9525">
                <a:moveTo>
                  <a:pt x="0" y="0"/>
                </a:moveTo>
                <a:lnTo>
                  <a:pt x="5295900" y="0"/>
                </a:lnTo>
                <a:lnTo>
                  <a:pt x="52959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10196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571500" y="5507831"/>
            <a:ext cx="5362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Auto-generated changelog ✓ Semantic version tags ✓ Public release artifacts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191250" y="4298156"/>
            <a:ext cx="5619750" cy="1552575"/>
          </a:xfrm>
          <a:custGeom>
            <a:avLst/>
            <a:gdLst/>
            <a:ahLst/>
            <a:cxnLst/>
            <a:rect l="l" t="t" r="r" b="b"/>
            <a:pathLst>
              <a:path w="5619750" h="1552575">
                <a:moveTo>
                  <a:pt x="0" y="0"/>
                </a:moveTo>
                <a:lnTo>
                  <a:pt x="5619750" y="0"/>
                </a:lnTo>
                <a:lnTo>
                  <a:pt x="5619750" y="1552575"/>
                </a:lnTo>
                <a:lnTo>
                  <a:pt x="0" y="1552575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5098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6191250" y="4298156"/>
            <a:ext cx="38100" cy="1552575"/>
          </a:xfrm>
          <a:custGeom>
            <a:avLst/>
            <a:gdLst/>
            <a:ahLst/>
            <a:cxnLst/>
            <a:rect l="l" t="t" r="r" b="b"/>
            <a:pathLst>
              <a:path w="38100" h="1552575">
                <a:moveTo>
                  <a:pt x="0" y="0"/>
                </a:moveTo>
                <a:lnTo>
                  <a:pt x="38100" y="0"/>
                </a:lnTo>
                <a:lnTo>
                  <a:pt x="38100" y="1552575"/>
                </a:lnTo>
                <a:lnTo>
                  <a:pt x="0" y="1552575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6" name="Shape 34"/>
          <p:cNvSpPr/>
          <p:nvPr/>
        </p:nvSpPr>
        <p:spPr>
          <a:xfrm>
            <a:off x="6362700" y="445055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7" name="Shape 35"/>
          <p:cNvSpPr/>
          <p:nvPr/>
        </p:nvSpPr>
        <p:spPr>
          <a:xfrm>
            <a:off x="6484144" y="4583906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53578" y="178594"/>
                </a:moveTo>
                <a:cubicBezTo>
                  <a:pt x="23999" y="178594"/>
                  <a:pt x="0" y="154595"/>
                  <a:pt x="0" y="125016"/>
                </a:cubicBezTo>
                <a:cubicBezTo>
                  <a:pt x="0" y="101426"/>
                  <a:pt x="15255" y="81409"/>
                  <a:pt x="36426" y="74228"/>
                </a:cubicBezTo>
                <a:cubicBezTo>
                  <a:pt x="35942" y="71363"/>
                  <a:pt x="35719" y="68461"/>
                  <a:pt x="35719" y="65484"/>
                </a:cubicBezTo>
                <a:cubicBezTo>
                  <a:pt x="35719" y="35905"/>
                  <a:pt x="59717" y="11906"/>
                  <a:pt x="89297" y="11906"/>
                </a:cubicBezTo>
                <a:cubicBezTo>
                  <a:pt x="109910" y="11906"/>
                  <a:pt x="127806" y="23552"/>
                  <a:pt x="136773" y="40593"/>
                </a:cubicBezTo>
                <a:cubicBezTo>
                  <a:pt x="142056" y="37505"/>
                  <a:pt x="148233" y="35719"/>
                  <a:pt x="154781" y="35719"/>
                </a:cubicBezTo>
                <a:cubicBezTo>
                  <a:pt x="174501" y="35719"/>
                  <a:pt x="190500" y="51718"/>
                  <a:pt x="190500" y="71438"/>
                </a:cubicBezTo>
                <a:cubicBezTo>
                  <a:pt x="190500" y="77279"/>
                  <a:pt x="189086" y="82823"/>
                  <a:pt x="186593" y="87697"/>
                </a:cubicBezTo>
                <a:cubicBezTo>
                  <a:pt x="202964" y="95250"/>
                  <a:pt x="214313" y="111770"/>
                  <a:pt x="214313" y="130969"/>
                </a:cubicBezTo>
                <a:cubicBezTo>
                  <a:pt x="214313" y="157274"/>
                  <a:pt x="192993" y="178594"/>
                  <a:pt x="166688" y="178594"/>
                </a:cubicBezTo>
                <a:lnTo>
                  <a:pt x="53578" y="178594"/>
                </a:lnTo>
                <a:close/>
                <a:moveTo>
                  <a:pt x="113481" y="71065"/>
                </a:moveTo>
                <a:cubicBezTo>
                  <a:pt x="109984" y="67568"/>
                  <a:pt x="104329" y="67568"/>
                  <a:pt x="100868" y="71065"/>
                </a:cubicBezTo>
                <a:lnTo>
                  <a:pt x="74079" y="97854"/>
                </a:lnTo>
                <a:cubicBezTo>
                  <a:pt x="70582" y="101352"/>
                  <a:pt x="70582" y="107007"/>
                  <a:pt x="74079" y="110468"/>
                </a:cubicBezTo>
                <a:cubicBezTo>
                  <a:pt x="77577" y="113928"/>
                  <a:pt x="83232" y="113965"/>
                  <a:pt x="86692" y="110468"/>
                </a:cubicBezTo>
                <a:lnTo>
                  <a:pt x="98227" y="98933"/>
                </a:lnTo>
                <a:lnTo>
                  <a:pt x="98227" y="136922"/>
                </a:lnTo>
                <a:cubicBezTo>
                  <a:pt x="98227" y="141870"/>
                  <a:pt x="102208" y="145852"/>
                  <a:pt x="107156" y="145852"/>
                </a:cubicBezTo>
                <a:cubicBezTo>
                  <a:pt x="112105" y="145852"/>
                  <a:pt x="116086" y="141870"/>
                  <a:pt x="116086" y="136922"/>
                </a:cubicBezTo>
                <a:lnTo>
                  <a:pt x="116086" y="98933"/>
                </a:lnTo>
                <a:lnTo>
                  <a:pt x="127620" y="110468"/>
                </a:lnTo>
                <a:cubicBezTo>
                  <a:pt x="131118" y="113965"/>
                  <a:pt x="136773" y="113965"/>
                  <a:pt x="140233" y="110468"/>
                </a:cubicBezTo>
                <a:cubicBezTo>
                  <a:pt x="143694" y="106970"/>
                  <a:pt x="143731" y="101315"/>
                  <a:pt x="140233" y="97854"/>
                </a:cubicBezTo>
                <a:lnTo>
                  <a:pt x="113444" y="71065"/>
                </a:lnTo>
                <a:close/>
              </a:path>
            </a:pathLst>
          </a:custGeom>
          <a:solidFill>
            <a:srgbClr val="1A1A1D"/>
          </a:solidFill>
          <a:ln/>
        </p:spPr>
      </p:sp>
      <p:sp>
        <p:nvSpPr>
          <p:cNvPr id="38" name="Text 36"/>
          <p:cNvSpPr/>
          <p:nvPr/>
        </p:nvSpPr>
        <p:spPr>
          <a:xfrm>
            <a:off x="6934200" y="4545806"/>
            <a:ext cx="685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AEAE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Deploy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362700" y="5022056"/>
            <a:ext cx="53721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Update </a:t>
            </a:r>
            <a:r>
              <a:rPr lang="en-US" sz="120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production cluster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pull </a:t>
            </a:r>
            <a:r>
              <a:rPr lang="en-US" sz="12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image:v1.0.0</a:t>
            </a:r>
            <a:r>
              <a:rPr lang="en-US" sz="1200" dirty="0">
                <a:solidFill>
                  <a:srgbClr val="95959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362700" y="5388769"/>
            <a:ext cx="5295900" cy="9525"/>
          </a:xfrm>
          <a:custGeom>
            <a:avLst/>
            <a:gdLst/>
            <a:ahLst/>
            <a:cxnLst/>
            <a:rect l="l" t="t" r="r" b="b"/>
            <a:pathLst>
              <a:path w="5295900" h="9525">
                <a:moveTo>
                  <a:pt x="0" y="0"/>
                </a:moveTo>
                <a:lnTo>
                  <a:pt x="5295900" y="0"/>
                </a:lnTo>
                <a:lnTo>
                  <a:pt x="52959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EAEAEA">
              <a:alpha val="10196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6362700" y="5507831"/>
            <a:ext cx="5362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Zero-downtime deployment ✓ Rollback capability ✓ Infrastructure as code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00050" y="5965031"/>
            <a:ext cx="11410950" cy="476250"/>
          </a:xfrm>
          <a:custGeom>
            <a:avLst/>
            <a:gdLst/>
            <a:ahLst/>
            <a:cxnLst/>
            <a:rect l="l" t="t" r="r" b="b"/>
            <a:pathLst>
              <a:path w="11410950" h="476250">
                <a:moveTo>
                  <a:pt x="0" y="0"/>
                </a:moveTo>
                <a:lnTo>
                  <a:pt x="11410950" y="0"/>
                </a:lnTo>
                <a:lnTo>
                  <a:pt x="11410950" y="476250"/>
                </a:lnTo>
                <a:lnTo>
                  <a:pt x="0" y="4762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D85D3C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3" name="Shape 41"/>
          <p:cNvSpPr/>
          <p:nvPr/>
        </p:nvSpPr>
        <p:spPr>
          <a:xfrm>
            <a:off x="400050" y="5965031"/>
            <a:ext cx="38100" cy="476250"/>
          </a:xfrm>
          <a:custGeom>
            <a:avLst/>
            <a:gdLst/>
            <a:ahLst/>
            <a:cxnLst/>
            <a:rect l="l" t="t" r="r" b="b"/>
            <a:pathLst>
              <a:path w="38100" h="476250">
                <a:moveTo>
                  <a:pt x="0" y="0"/>
                </a:moveTo>
                <a:lnTo>
                  <a:pt x="38100" y="0"/>
                </a:lnTo>
                <a:lnTo>
                  <a:pt x="38100" y="476250"/>
                </a:lnTo>
                <a:lnTo>
                  <a:pt x="0" y="47625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4" name="Shape 42"/>
          <p:cNvSpPr/>
          <p:nvPr/>
        </p:nvSpPr>
        <p:spPr>
          <a:xfrm>
            <a:off x="552450" y="6126956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95250"/>
                </a:moveTo>
                <a:lnTo>
                  <a:pt x="7293" y="95250"/>
                </a:lnTo>
                <a:cubicBezTo>
                  <a:pt x="-119" y="95250"/>
                  <a:pt x="-4673" y="87184"/>
                  <a:pt x="-863" y="80814"/>
                </a:cubicBezTo>
                <a:lnTo>
                  <a:pt x="14883" y="54560"/>
                </a:lnTo>
                <a:cubicBezTo>
                  <a:pt x="17472" y="50244"/>
                  <a:pt x="22116" y="47625"/>
                  <a:pt x="27146" y="47625"/>
                </a:cubicBezTo>
                <a:lnTo>
                  <a:pt x="55424" y="47625"/>
                </a:lnTo>
                <a:cubicBezTo>
                  <a:pt x="78075" y="9257"/>
                  <a:pt x="111859" y="7322"/>
                  <a:pt x="134451" y="10626"/>
                </a:cubicBezTo>
                <a:cubicBezTo>
                  <a:pt x="138261" y="11192"/>
                  <a:pt x="141238" y="14168"/>
                  <a:pt x="141774" y="17949"/>
                </a:cubicBezTo>
                <a:cubicBezTo>
                  <a:pt x="145078" y="40541"/>
                  <a:pt x="143143" y="74325"/>
                  <a:pt x="104775" y="96976"/>
                </a:cubicBezTo>
                <a:lnTo>
                  <a:pt x="104775" y="125254"/>
                </a:lnTo>
                <a:cubicBezTo>
                  <a:pt x="104775" y="130284"/>
                  <a:pt x="102156" y="134928"/>
                  <a:pt x="97840" y="137517"/>
                </a:cubicBezTo>
                <a:lnTo>
                  <a:pt x="71586" y="153263"/>
                </a:lnTo>
                <a:cubicBezTo>
                  <a:pt x="65246" y="157073"/>
                  <a:pt x="57150" y="152489"/>
                  <a:pt x="57150" y="145107"/>
                </a:cubicBezTo>
                <a:lnTo>
                  <a:pt x="57150" y="114300"/>
                </a:lnTo>
                <a:cubicBezTo>
                  <a:pt x="57150" y="103793"/>
                  <a:pt x="48607" y="95250"/>
                  <a:pt x="38100" y="95250"/>
                </a:cubicBezTo>
                <a:lnTo>
                  <a:pt x="38070" y="95250"/>
                </a:lnTo>
                <a:close/>
                <a:moveTo>
                  <a:pt x="119062" y="47625"/>
                </a:moveTo>
                <a:cubicBezTo>
                  <a:pt x="119062" y="39740"/>
                  <a:pt x="112660" y="33338"/>
                  <a:pt x="104775" y="33338"/>
                </a:cubicBezTo>
                <a:cubicBezTo>
                  <a:pt x="96890" y="33338"/>
                  <a:pt x="90488" y="39740"/>
                  <a:pt x="90488" y="47625"/>
                </a:cubicBezTo>
                <a:cubicBezTo>
                  <a:pt x="90488" y="55510"/>
                  <a:pt x="96890" y="61912"/>
                  <a:pt x="104775" y="61912"/>
                </a:cubicBezTo>
                <a:cubicBezTo>
                  <a:pt x="112660" y="61912"/>
                  <a:pt x="119062" y="55510"/>
                  <a:pt x="119062" y="47625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5" name="Text 43"/>
          <p:cNvSpPr/>
          <p:nvPr/>
        </p:nvSpPr>
        <p:spPr>
          <a:xfrm>
            <a:off x="781050" y="6079331"/>
            <a:ext cx="109918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Result:</a:t>
            </a:r>
            <a:r>
              <a:rPr lang="en-US" sz="1200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From git tag to production in </a:t>
            </a:r>
            <a:r>
              <a:rPr lang="en-US" sz="1200" b="1" dirty="0">
                <a:solidFill>
                  <a:srgbClr val="D85D3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minutes</a:t>
            </a:r>
            <a:r>
              <a:rPr lang="en-US" sz="1200" dirty="0">
                <a:solidFill>
                  <a:srgbClr val="EAEAE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with full traceability and zero manual intervention.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1237</Words>
  <Application>Microsoft Office PowerPoint</Application>
  <PresentationFormat>Widescreen</PresentationFormat>
  <Paragraphs>220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Noto Sans SC</vt:lpstr>
      <vt:lpstr>MiSans</vt:lpstr>
      <vt:lpstr>Hedvig Letters Sans</vt:lpstr>
      <vt:lpstr>Arial</vt:lpstr>
      <vt:lpstr>微软雅黑</vt:lpstr>
      <vt:lpstr>Quattrocento Sans</vt:lpstr>
      <vt:lpstr>Liter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Pulse of Production: Mastering Industrial Git &amp; Workflow Patterns</dc:title>
  <dc:subject>The Pulse of Production: Mastering Industrial Git &amp; Workflow Patterns</dc:subject>
  <dc:creator>Kimi</dc:creator>
  <cp:lastModifiedBy>Dilip Shrestha</cp:lastModifiedBy>
  <cp:revision>5</cp:revision>
  <dcterms:created xsi:type="dcterms:W3CDTF">2026-01-08T07:46:22Z</dcterms:created>
  <dcterms:modified xsi:type="dcterms:W3CDTF">2026-01-08T09:58:40Z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{"Label":"The Pulse of Production: Mastering Industrial Git &amp; Workflow Patterns","ContentProducer":"001191110108MACG2KBH8F10000","ProduceID":"19b9c8e4-2ba2-8231-8000-000087347807","ReservedCode1":"","ContentPropagator":"001191110108MACG2KBH8F20000","PropagateID":"19b9c8e4-2ba2-8231-8000-000087347807","ReservedCode2":""}</vt:lpwstr>
  </property>
</Properties>
</file>